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4" r:id="rId5"/>
    <p:sldId id="275" r:id="rId6"/>
    <p:sldId id="276" r:id="rId7"/>
    <p:sldId id="277" r:id="rId8"/>
    <p:sldId id="278" r:id="rId9"/>
    <p:sldId id="279" r:id="rId10"/>
    <p:sldId id="280" r:id="rId11"/>
    <p:sldId id="281" r:id="rId12"/>
    <p:sldId id="282" r:id="rId13"/>
    <p:sldId id="273" r:id="rId14"/>
    <p:sldId id="284" r:id="rId15"/>
    <p:sldId id="286"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5FF300"/>
    <a:srgbClr val="80E100"/>
    <a:srgbClr val="FB2E13"/>
    <a:srgbClr val="585454"/>
    <a:srgbClr val="474343"/>
    <a:srgbClr val="5D3E3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1" autoAdjust="0"/>
    <p:restoredTop sz="94660"/>
  </p:normalViewPr>
  <p:slideViewPr>
    <p:cSldViewPr snapToGrid="0">
      <p:cViewPr>
        <p:scale>
          <a:sx n="66" d="100"/>
          <a:sy n="66" d="100"/>
        </p:scale>
        <p:origin x="-2250" y="-145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3563713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1839921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3429771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1531300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53812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2157833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2179186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1595128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1176343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1649158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C733F5C-5267-4D41-AB66-B808D6124A6F}" type="datetimeFigureOut">
              <a:rPr lang="zh-CN" altLang="en-US" smtClean="0"/>
              <a:pPr/>
              <a:t>2015/6/2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2416996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733F5C-5267-4D41-AB66-B808D6124A6F}" type="datetimeFigureOut">
              <a:rPr lang="zh-CN" altLang="en-US" smtClean="0"/>
              <a:pPr/>
              <a:t>2015/6/2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664CD3-0FB4-4B5F-9FD3-EC5447BE10C1}" type="slidenum">
              <a:rPr lang="zh-CN" altLang="en-US" smtClean="0"/>
              <a:pPr/>
              <a:t>‹#›</a:t>
            </a:fld>
            <a:endParaRPr lang="zh-CN" altLang="en-US"/>
          </a:p>
        </p:txBody>
      </p:sp>
    </p:spTree>
    <p:extLst>
      <p:ext uri="{BB962C8B-B14F-4D97-AF65-F5344CB8AC3E}">
        <p14:creationId xmlns:p14="http://schemas.microsoft.com/office/powerpoint/2010/main" xmlns="" val="3669639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eibo.com/849226584" TargetMode="Externa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cstate="print">
            <a:extLst>
              <a:ext uri="{28A0092B-C50C-407E-A947-70E740481C1C}">
                <a14:useLocalDpi xmlns:a14="http://schemas.microsoft.com/office/drawing/2010/main" xmlns="" val="0"/>
              </a:ext>
            </a:extLst>
          </a:blip>
          <a:srcRect l="5304" t="290" r="2701" b="1"/>
          <a:stretch/>
        </p:blipFill>
        <p:spPr>
          <a:xfrm flipH="1">
            <a:off x="16042" y="14243"/>
            <a:ext cx="12159916" cy="6843757"/>
          </a:xfrm>
          <a:prstGeom prst="rect">
            <a:avLst/>
          </a:prstGeom>
        </p:spPr>
      </p:pic>
      <p:grpSp>
        <p:nvGrpSpPr>
          <p:cNvPr id="40" name="组合 39"/>
          <p:cNvGrpSpPr/>
          <p:nvPr/>
        </p:nvGrpSpPr>
        <p:grpSpPr>
          <a:xfrm>
            <a:off x="6175512" y="1908310"/>
            <a:ext cx="5633738" cy="3597965"/>
            <a:chOff x="6195390" y="1908310"/>
            <a:chExt cx="5633738" cy="3597965"/>
          </a:xfrm>
        </p:grpSpPr>
        <p:sp>
          <p:nvSpPr>
            <p:cNvPr id="21" name="矩形 20"/>
            <p:cNvSpPr/>
            <p:nvPr/>
          </p:nvSpPr>
          <p:spPr>
            <a:xfrm>
              <a:off x="6195390" y="1908310"/>
              <a:ext cx="5633738" cy="3597965"/>
            </a:xfrm>
            <a:prstGeom prst="rect">
              <a:avLst/>
            </a:prstGeom>
            <a:solidFill>
              <a:schemeClr val="bg1">
                <a:alpha val="49000"/>
              </a:schemeClr>
            </a:solidFill>
            <a:ln>
              <a:solidFill>
                <a:schemeClr val="bg1">
                  <a:alpha val="26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360570" y="2065784"/>
              <a:ext cx="5303379" cy="3301952"/>
            </a:xfrm>
            <a:prstGeom prst="rect">
              <a:avLst/>
            </a:prstGeom>
            <a:gradFill flip="none" rotWithShape="1">
              <a:gsLst>
                <a:gs pos="100000">
                  <a:schemeClr val="bg1">
                    <a:lumMod val="75000"/>
                  </a:schemeClr>
                </a:gs>
                <a:gs pos="92000">
                  <a:schemeClr val="tx1">
                    <a:lumMod val="85000"/>
                    <a:lumOff val="15000"/>
                  </a:schemeClr>
                </a:gs>
              </a:gsLst>
              <a:path path="shape">
                <a:fillToRect l="50000" t="50000" r="50000" b="50000"/>
              </a:path>
              <a:tileRect/>
            </a:gradFill>
            <a:ln>
              <a:solidFill>
                <a:schemeClr val="bg1">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rotWithShape="1">
            <a:blip r:embed="rId3" cstate="print">
              <a:extLst>
                <a:ext uri="{28A0092B-C50C-407E-A947-70E740481C1C}">
                  <a14:useLocalDpi xmlns:a14="http://schemas.microsoft.com/office/drawing/2010/main" xmlns="" val="0"/>
                </a:ext>
              </a:extLst>
            </a:blip>
            <a:srcRect l="3296" t="10460" r="3371" b="25228"/>
            <a:stretch/>
          </p:blipFill>
          <p:spPr>
            <a:xfrm>
              <a:off x="7125129" y="2237874"/>
              <a:ext cx="4055165" cy="2575492"/>
            </a:xfrm>
            <a:prstGeom prst="rect">
              <a:avLst/>
            </a:prstGeom>
          </p:spPr>
        </p:pic>
        <p:sp>
          <p:nvSpPr>
            <p:cNvPr id="28" name="文本框 27"/>
            <p:cNvSpPr txBox="1"/>
            <p:nvPr/>
          </p:nvSpPr>
          <p:spPr>
            <a:xfrm>
              <a:off x="7204641" y="4872225"/>
              <a:ext cx="3615237" cy="369332"/>
            </a:xfrm>
            <a:prstGeom prst="rect">
              <a:avLst/>
            </a:prstGeom>
            <a:noFill/>
          </p:spPr>
          <p:txBody>
            <a:bodyPr wrap="square" rtlCol="0">
              <a:spAutoFit/>
            </a:bodyPr>
            <a:lstStyle/>
            <a:p>
              <a:r>
                <a:rPr lang="zh-CN" altLang="en-US" dirty="0">
                  <a:solidFill>
                    <a:schemeClr val="bg1">
                      <a:lumMod val="75000"/>
                    </a:schemeClr>
                  </a:solidFill>
                  <a:latin typeface="微软雅黑" panose="020B0503020204020204" pitchFamily="34" charset="-122"/>
                  <a:ea typeface="微软雅黑" panose="020B0503020204020204" pitchFamily="34" charset="-122"/>
                </a:rPr>
                <a:t>作者</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a:t>
              </a:r>
              <a:r>
                <a:rPr lang="en-US" altLang="zh-CN" dirty="0" smtClean="0">
                  <a:solidFill>
                    <a:schemeClr val="bg1">
                      <a:lumMod val="75000"/>
                    </a:schemeClr>
                  </a:solidFill>
                  <a:latin typeface="微软雅黑" panose="020B0503020204020204" pitchFamily="34" charset="-122"/>
                  <a:ea typeface="微软雅黑" panose="020B0503020204020204" pitchFamily="34" charset="-122"/>
                </a:rPr>
                <a:t>@</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袁岳      设计：</a:t>
              </a:r>
              <a:r>
                <a:rPr lang="en-US" altLang="zh-CN" dirty="0" smtClean="0">
                  <a:solidFill>
                    <a:schemeClr val="bg1">
                      <a:lumMod val="75000"/>
                    </a:schemeClr>
                  </a:solidFill>
                  <a:latin typeface="微软雅黑" panose="020B0503020204020204" pitchFamily="34" charset="-122"/>
                  <a:ea typeface="微软雅黑" panose="020B0503020204020204" pitchFamily="34" charset="-122"/>
                </a:rPr>
                <a:t>@</a:t>
              </a:r>
              <a:r>
                <a:rPr lang="zh-CN" altLang="en-US" dirty="0" smtClean="0">
                  <a:solidFill>
                    <a:schemeClr val="bg1">
                      <a:lumMod val="75000"/>
                    </a:schemeClr>
                  </a:solidFill>
                  <a:latin typeface="微软雅黑" panose="020B0503020204020204" pitchFamily="34" charset="-122"/>
                  <a:ea typeface="微软雅黑" panose="020B0503020204020204" pitchFamily="34" charset="-122"/>
                </a:rPr>
                <a:t>刘健亮</a:t>
              </a:r>
              <a:endParaRPr lang="zh-CN" altLang="en-US" dirty="0">
                <a:solidFill>
                  <a:schemeClr val="bg1">
                    <a:lumMod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27010134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312102"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4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阅读</a:t>
            </a:r>
            <a:r>
              <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世界：活到老、学到老</a:t>
            </a:r>
          </a:p>
        </p:txBody>
      </p:sp>
      <p:sp>
        <p:nvSpPr>
          <p:cNvPr id="38" name="椭圆 37"/>
          <p:cNvSpPr/>
          <p:nvPr/>
        </p:nvSpPr>
        <p:spPr>
          <a:xfrm>
            <a:off x="679641" y="178996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4988" y="185803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434692" y="1944902"/>
            <a:ext cx="6292883"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袁老师建议同学们读些什么书？</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任意多边形 17"/>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sp>
        <p:nvSpPr>
          <p:cNvPr id="49" name="文本框 48"/>
          <p:cNvSpPr txBox="1"/>
          <p:nvPr/>
        </p:nvSpPr>
        <p:spPr>
          <a:xfrm>
            <a:off x="1181631" y="2959728"/>
            <a:ext cx="9931470" cy="2246769"/>
          </a:xfrm>
          <a:prstGeom prst="rect">
            <a:avLst/>
          </a:prstGeom>
          <a:noFill/>
        </p:spPr>
        <p:txBody>
          <a:bodyPr wrap="square" rtlCol="0">
            <a:spAutoFit/>
          </a:bodyPr>
          <a:lstStyle/>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rgbClr val="FFC000"/>
                </a:solidFill>
                <a:latin typeface="微软雅黑" panose="020B0503020204020204" pitchFamily="34" charset="-122"/>
                <a:ea typeface="微软雅黑" panose="020B0503020204020204" pitchFamily="34" charset="-122"/>
              </a:rPr>
              <a:t>说到读书，不是指大家一直都在学校里读的专业方面的书，我想说的是读闲书。</a:t>
            </a:r>
            <a:endParaRPr lang="en-US" altLang="zh-CN" sz="2000" dirty="0" smtClean="0">
              <a:solidFill>
                <a:srgbClr val="FFC000"/>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chemeClr val="bg2"/>
                </a:solidFill>
                <a:latin typeface="微软雅黑" panose="020B0503020204020204" pitchFamily="34" charset="-122"/>
                <a:ea typeface="微软雅黑" panose="020B0503020204020204" pitchFamily="34" charset="-122"/>
              </a:rPr>
              <a:t>下面我向大家推荐一些书单：</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chemeClr val="bg2"/>
                </a:solidFill>
                <a:latin typeface="微软雅黑" panose="020B0503020204020204" pitchFamily="34" charset="-122"/>
                <a:ea typeface="微软雅黑" panose="020B0503020204020204" pitchFamily="34" charset="-122"/>
              </a:rPr>
              <a:t>财富的革命</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小趋势</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未来商务生活的样貌</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定见</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《B</a:t>
            </a:r>
            <a:r>
              <a:rPr lang="zh-CN" altLang="en-US" sz="2000" dirty="0" smtClean="0">
                <a:solidFill>
                  <a:schemeClr val="bg2"/>
                </a:solidFill>
                <a:latin typeface="微软雅黑" panose="020B0503020204020204" pitchFamily="34" charset="-122"/>
                <a:ea typeface="微软雅黑" panose="020B0503020204020204" pitchFamily="34" charset="-122"/>
              </a:rPr>
              <a:t>模式</a:t>
            </a:r>
            <a:r>
              <a:rPr lang="en-US" altLang="zh-CN" sz="2000" dirty="0" smtClean="0">
                <a:solidFill>
                  <a:schemeClr val="bg2"/>
                </a:solidFill>
                <a:latin typeface="微软雅黑" panose="020B0503020204020204" pitchFamily="34" charset="-122"/>
                <a:ea typeface="微软雅黑" panose="020B0503020204020204" pitchFamily="34" charset="-122"/>
              </a:rPr>
              <a:t>2.0》</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由绿到金</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共好</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我的江湖方式</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屎的历史</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垃圾之歌</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当灾难降临</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乌合之众</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九型人格</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社会资本</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黑苹果</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设计中的设计</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en-US" altLang="zh-CN" sz="2000" dirty="0" smtClean="0">
                <a:solidFill>
                  <a:schemeClr val="bg2"/>
                </a:solidFill>
                <a:latin typeface="微软雅黑" panose="020B0503020204020204" pitchFamily="34" charset="-122"/>
                <a:ea typeface="微软雅黑" panose="020B0503020204020204" pitchFamily="34" charset="-122"/>
              </a:rPr>
              <a:t>《24</a:t>
            </a:r>
            <a:r>
              <a:rPr lang="zh-CN" altLang="en-US" sz="2000" dirty="0" smtClean="0">
                <a:solidFill>
                  <a:schemeClr val="bg2"/>
                </a:solidFill>
                <a:latin typeface="微软雅黑" panose="020B0503020204020204" pitchFamily="34" charset="-122"/>
                <a:ea typeface="微软雅黑" panose="020B0503020204020204" pitchFamily="34" charset="-122"/>
              </a:rPr>
              <a:t>堂财富课</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等。</a:t>
            </a:r>
            <a:endParaRPr lang="en-US" altLang="zh-CN" sz="2000" dirty="0" smtClean="0">
              <a:solidFill>
                <a:schemeClr val="bg2"/>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：希望读别人推荐的精华书单避免走弯路就是走弯路的一种表现。</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888441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312102"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5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自我</a:t>
            </a:r>
            <a:r>
              <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修炼：做一个有特色的人</a:t>
            </a:r>
          </a:p>
        </p:txBody>
      </p:sp>
      <p:sp>
        <p:nvSpPr>
          <p:cNvPr id="38" name="椭圆 37"/>
          <p:cNvSpPr/>
          <p:nvPr/>
        </p:nvSpPr>
        <p:spPr>
          <a:xfrm>
            <a:off x="679641" y="178996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4988" y="185803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434692" y="1944902"/>
            <a:ext cx="6292883"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如何理解天分？</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任意多边形 17"/>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1181631" y="3245478"/>
            <a:ext cx="9931470" cy="1631216"/>
          </a:xfrm>
          <a:prstGeom prst="rect">
            <a:avLst/>
          </a:prstGeom>
          <a:noFill/>
        </p:spPr>
        <p:txBody>
          <a:bodyPr wrap="square" rtlCol="0">
            <a:spAutoFi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      </a:t>
            </a:r>
            <a:endParaRPr lang="en-US" altLang="zh-CN" sz="2000" dirty="0" smtClean="0">
              <a:solidFill>
                <a:schemeClr val="bg2"/>
              </a:solidFill>
              <a:latin typeface="微软雅黑" panose="020B0503020204020204" pitchFamily="34" charset="-122"/>
              <a:ea typeface="微软雅黑" panose="020B0503020204020204" pitchFamily="34" charset="-122"/>
            </a:endParaRPr>
          </a:p>
          <a:p>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chemeClr val="bg2"/>
                </a:solidFill>
                <a:latin typeface="微软雅黑" panose="020B0503020204020204" pitchFamily="34" charset="-122"/>
                <a:ea typeface="微软雅黑" panose="020B0503020204020204" pitchFamily="34" charset="-122"/>
              </a:rPr>
              <a:t> “天分”这个词很有意思，它在英语中是以讴歌被动的分词。按照马克思</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韦伯分析新教的观点，每个人来到世界上，“</a:t>
            </a:r>
            <a:r>
              <a:rPr lang="en-US" altLang="zh-CN" sz="2000" dirty="0" smtClean="0">
                <a:solidFill>
                  <a:srgbClr val="FFC000"/>
                </a:solidFill>
                <a:latin typeface="微软雅黑" panose="020B0503020204020204" pitchFamily="34" charset="-122"/>
                <a:ea typeface="微软雅黑" panose="020B0503020204020204" pitchFamily="34" charset="-122"/>
              </a:rPr>
              <a:t>you are always given something to do something</a:t>
            </a:r>
            <a:r>
              <a:rPr lang="en-US" altLang="zh-CN"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chemeClr val="bg2"/>
                </a:solidFill>
                <a:latin typeface="微软雅黑" panose="020B0503020204020204" pitchFamily="34" charset="-122"/>
                <a:ea typeface="微软雅黑" panose="020B0503020204020204" pitchFamily="34" charset="-122"/>
              </a:rPr>
              <a:t>就是说当你在这个世界上行走的时候，一定会给予一种能力，允许你做一些事情，所有天分是每个人都有的。</a:t>
            </a:r>
            <a:endParaRPr lang="en-US" altLang="zh-CN" sz="2000" dirty="0" smtClean="0">
              <a:solidFill>
                <a:schemeClr val="bg2"/>
              </a:solidFill>
              <a:latin typeface="微软雅黑" panose="020B0503020204020204" pitchFamily="34" charset="-122"/>
              <a:ea typeface="微软雅黑" panose="020B0503020204020204" pitchFamily="34" charset="-122"/>
            </a:endParaRPr>
          </a:p>
        </p:txBody>
      </p:sp>
      <p:sp>
        <p:nvSpPr>
          <p:cNvPr id="16"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：我最大的天分是坚信“</a:t>
            </a:r>
            <a:r>
              <a:rPr lang="en-US" altLang="zh-CN"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No Pains, No Gains</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2179880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312102"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5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自我</a:t>
            </a:r>
            <a:r>
              <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修炼：做一个有特色的人</a:t>
            </a:r>
          </a:p>
        </p:txBody>
      </p:sp>
      <p:sp>
        <p:nvSpPr>
          <p:cNvPr id="38" name="椭圆 37"/>
          <p:cNvSpPr/>
          <p:nvPr/>
        </p:nvSpPr>
        <p:spPr>
          <a:xfrm>
            <a:off x="679641" y="178996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4988" y="185803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434692" y="1944902"/>
            <a:ext cx="6292883"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如何做一个有特色的人？</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任意多边形 17"/>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sp>
        <p:nvSpPr>
          <p:cNvPr id="49" name="文本框 48"/>
          <p:cNvSpPr txBox="1"/>
          <p:nvPr/>
        </p:nvSpPr>
        <p:spPr>
          <a:xfrm>
            <a:off x="1181631" y="2858268"/>
            <a:ext cx="9931470" cy="2708434"/>
          </a:xfrm>
          <a:prstGeom prst="rect">
            <a:avLst/>
          </a:prstGeom>
          <a:noFill/>
        </p:spPr>
        <p:txBody>
          <a:bodyPr wrap="square" rtlCol="0">
            <a:spAutoFit/>
          </a:bodyPr>
          <a:lstStyle/>
          <a:p>
            <a:pPr>
              <a:spcBef>
                <a:spcPts val="1200"/>
              </a:spcBef>
            </a:pPr>
            <a:r>
              <a:rPr lang="en-US" altLang="zh-CN" sz="2000" dirty="0" smtClean="0">
                <a:solidFill>
                  <a:srgbClr val="FFC000"/>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1</a:t>
            </a:r>
            <a:r>
              <a:rPr lang="zh-CN" altLang="en-US" sz="2000" dirty="0" smtClean="0">
                <a:solidFill>
                  <a:schemeClr val="bg2"/>
                </a:solidFill>
                <a:latin typeface="微软雅黑" panose="020B0503020204020204" pitchFamily="34" charset="-122"/>
                <a:ea typeface="微软雅黑" panose="020B0503020204020204" pitchFamily="34" charset="-122"/>
              </a:rPr>
              <a:t>、探索属于自己的道路</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2</a:t>
            </a:r>
            <a:r>
              <a:rPr lang="zh-CN" altLang="en-US" sz="2000" dirty="0" smtClean="0">
                <a:solidFill>
                  <a:schemeClr val="bg2"/>
                </a:solidFill>
                <a:latin typeface="微软雅黑" panose="020B0503020204020204" pitchFamily="34" charset="-122"/>
                <a:ea typeface="微软雅黑" panose="020B0503020204020204" pitchFamily="34" charset="-122"/>
              </a:rPr>
              <a:t>、到社会上去找感觉</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3</a:t>
            </a:r>
            <a:r>
              <a:rPr lang="zh-CN" altLang="en-US" sz="2000" dirty="0" smtClean="0">
                <a:solidFill>
                  <a:schemeClr val="bg2"/>
                </a:solidFill>
                <a:latin typeface="微软雅黑" panose="020B0503020204020204" pitchFamily="34" charset="-122"/>
                <a:ea typeface="微软雅黑" panose="020B0503020204020204" pitchFamily="34" charset="-122"/>
              </a:rPr>
              <a:t>、发挥出自己的长处</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4</a:t>
            </a:r>
            <a:r>
              <a:rPr lang="zh-CN" altLang="en-US" sz="2000" dirty="0" smtClean="0">
                <a:solidFill>
                  <a:schemeClr val="bg2"/>
                </a:solidFill>
                <a:latin typeface="微软雅黑" panose="020B0503020204020204" pitchFamily="34" charset="-122"/>
                <a:ea typeface="微软雅黑" panose="020B0503020204020204" pitchFamily="34" charset="-122"/>
              </a:rPr>
              <a:t>、在压力下成长</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5</a:t>
            </a:r>
            <a:r>
              <a:rPr lang="zh-CN" altLang="en-US" sz="2000" dirty="0" smtClean="0">
                <a:solidFill>
                  <a:schemeClr val="bg2"/>
                </a:solidFill>
                <a:latin typeface="微软雅黑" panose="020B0503020204020204" pitchFamily="34" charset="-122"/>
                <a:ea typeface="微软雅黑" panose="020B0503020204020204" pitchFamily="34" charset="-122"/>
              </a:rPr>
              <a:t>、做事情懂得先行投入</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6</a:t>
            </a:r>
            <a:r>
              <a:rPr lang="zh-CN" altLang="en-US" sz="2000" dirty="0" smtClean="0">
                <a:solidFill>
                  <a:schemeClr val="bg2"/>
                </a:solidFill>
                <a:latin typeface="微软雅黑" panose="020B0503020204020204" pitchFamily="34" charset="-122"/>
                <a:ea typeface="微软雅黑" panose="020B0503020204020204" pitchFamily="34" charset="-122"/>
              </a:rPr>
              <a:t>、用与众不同的方法来做事</a:t>
            </a:r>
            <a:endParaRPr lang="en-US" altLang="zh-CN" sz="2000" dirty="0" smtClean="0">
              <a:solidFill>
                <a:schemeClr val="bg2"/>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：在想与众不同之前，请先学会耐心做一个普通人，默默修炼。</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2527257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17" name="文本框 16"/>
          <p:cNvSpPr txBox="1"/>
          <p:nvPr/>
        </p:nvSpPr>
        <p:spPr>
          <a:xfrm>
            <a:off x="3898461" y="4402688"/>
            <a:ext cx="4395079" cy="1200329"/>
          </a:xfrm>
          <a:prstGeom prst="rect">
            <a:avLst/>
          </a:prstGeom>
          <a:noFill/>
        </p:spPr>
        <p:txBody>
          <a:bodyPr wrap="square" rtlCol="0">
            <a:spAutoFit/>
          </a:bodyPr>
          <a:lstStyle/>
          <a:p>
            <a:pPr algn="ctr"/>
            <a:r>
              <a:rPr lang="en-US" altLang="zh-CN" sz="72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THANKS</a:t>
            </a:r>
            <a:endParaRPr lang="zh-CN" altLang="en-US" sz="72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85" name="组合 84"/>
          <p:cNvGrpSpPr/>
          <p:nvPr/>
        </p:nvGrpSpPr>
        <p:grpSpPr>
          <a:xfrm>
            <a:off x="3206750" y="4527270"/>
            <a:ext cx="5778500" cy="13056"/>
            <a:chOff x="5092700" y="3061594"/>
            <a:chExt cx="5778500" cy="13056"/>
          </a:xfrm>
        </p:grpSpPr>
        <p:cxnSp>
          <p:nvCxnSpPr>
            <p:cNvPr id="86" name="直接连接符 85"/>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3206750" y="5409585"/>
            <a:ext cx="5778500" cy="13056"/>
            <a:chOff x="5092700" y="3061594"/>
            <a:chExt cx="5778500" cy="13056"/>
          </a:xfrm>
        </p:grpSpPr>
        <p:cxnSp>
          <p:nvCxnSpPr>
            <p:cNvPr id="30" name="直接连接符 29"/>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34" name="文本框 33">
            <a:hlinkClick r:id="rId2"/>
          </p:cNvPr>
          <p:cNvSpPr txBox="1"/>
          <p:nvPr/>
        </p:nvSpPr>
        <p:spPr>
          <a:xfrm>
            <a:off x="4740558" y="5509940"/>
            <a:ext cx="2710885" cy="707886"/>
          </a:xfrm>
          <a:prstGeom prst="rect">
            <a:avLst/>
          </a:prstGeom>
          <a:noFill/>
        </p:spPr>
        <p:txBody>
          <a:bodyPr wrap="square" rtlCol="0">
            <a:spAutoFit/>
          </a:bodyPr>
          <a:lstStyle/>
          <a:p>
            <a:pPr algn="ctr"/>
            <a:r>
              <a:rPr lang="en-US" altLang="zh-CN" sz="2000" dirty="0" smtClean="0">
                <a:solidFill>
                  <a:schemeClr val="bg2">
                    <a:lumMod val="90000"/>
                  </a:schemeClr>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DESIGN BY:@</a:t>
            </a:r>
            <a:r>
              <a:rPr lang="zh-CN" altLang="en-US" sz="2000" dirty="0" smtClean="0">
                <a:solidFill>
                  <a:schemeClr val="bg2">
                    <a:lumMod val="90000"/>
                  </a:schemeClr>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刘健亮</a:t>
            </a:r>
            <a:endParaRPr lang="en-US" altLang="zh-CN" sz="2000" dirty="0" smtClean="0">
              <a:solidFill>
                <a:schemeClr val="bg2">
                  <a:lumMod val="90000"/>
                </a:schemeClr>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a:p>
            <a:pPr algn="ctr"/>
            <a:r>
              <a:rPr lang="zh-CN" altLang="en-US" sz="2000" dirty="0" smtClean="0">
                <a:solidFill>
                  <a:schemeClr val="bg2">
                    <a:lumMod val="90000"/>
                  </a:schemeClr>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微感悟：</a:t>
            </a:r>
            <a:r>
              <a:rPr lang="en-US" altLang="zh-CN" sz="2000" dirty="0" smtClean="0">
                <a:solidFill>
                  <a:schemeClr val="bg2">
                    <a:lumMod val="90000"/>
                  </a:schemeClr>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a:t>
            </a:r>
            <a:r>
              <a:rPr lang="zh-CN" altLang="en-US" sz="2000" dirty="0" smtClean="0">
                <a:solidFill>
                  <a:schemeClr val="bg2">
                    <a:lumMod val="90000"/>
                  </a:schemeClr>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秋叶语录</a:t>
            </a:r>
            <a:endParaRPr lang="zh-CN" altLang="en-US" sz="2000" dirty="0">
              <a:solidFill>
                <a:schemeClr val="bg2">
                  <a:lumMod val="90000"/>
                </a:schemeClr>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4673778" y="1057452"/>
            <a:ext cx="2844444" cy="3301587"/>
            <a:chOff x="4423959" y="1041686"/>
            <a:chExt cx="2844444" cy="3301587"/>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423959" y="1041686"/>
              <a:ext cx="2844444" cy="3301587"/>
            </a:xfrm>
            <a:prstGeom prst="rect">
              <a:avLst/>
            </a:prstGeom>
            <a:ln>
              <a:noFill/>
            </a:ln>
            <a:effectLst>
              <a:outerShdw blurRad="190500" algn="tl" rotWithShape="0">
                <a:srgbClr val="000000">
                  <a:alpha val="70000"/>
                </a:srgbClr>
              </a:outerShdw>
            </a:effectLst>
          </p:spPr>
        </p:pic>
        <p:pic>
          <p:nvPicPr>
            <p:cNvPr id="5" name="图片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232530" y="1116953"/>
              <a:ext cx="853737" cy="853737"/>
            </a:xfrm>
            <a:prstGeom prst="rect">
              <a:avLst/>
            </a:prstGeom>
          </p:spPr>
        </p:pic>
      </p:grpSp>
    </p:spTree>
    <p:extLst>
      <p:ext uri="{BB962C8B-B14F-4D97-AF65-F5344CB8AC3E}">
        <p14:creationId xmlns:p14="http://schemas.microsoft.com/office/powerpoint/2010/main" xmlns="" val="41852836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17928"/>
            <a:ext cx="12192000" cy="6875928"/>
          </a:xfrm>
          <a:prstGeom prst="rect">
            <a:avLst/>
          </a:prstGeom>
          <a:solidFill>
            <a:schemeClr val="bg2">
              <a:lumMod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任意多边形 48"/>
          <p:cNvSpPr/>
          <p:nvPr/>
        </p:nvSpPr>
        <p:spPr>
          <a:xfrm rot="18668160">
            <a:off x="-796776" y="594596"/>
            <a:ext cx="3087818" cy="662485"/>
          </a:xfrm>
          <a:custGeom>
            <a:avLst/>
            <a:gdLst>
              <a:gd name="connsiteX0" fmla="*/ 3087818 w 3087818"/>
              <a:gd name="connsiteY0" fmla="*/ 662485 h 662485"/>
              <a:gd name="connsiteX1" fmla="*/ 0 w 3087818"/>
              <a:gd name="connsiteY1" fmla="*/ 662485 h 662485"/>
              <a:gd name="connsiteX2" fmla="*/ 758458 w 3087818"/>
              <a:gd name="connsiteY2" fmla="*/ 0 h 662485"/>
              <a:gd name="connsiteX3" fmla="*/ 2509162 w 3087818"/>
              <a:gd name="connsiteY3" fmla="*/ 0 h 662485"/>
            </a:gdLst>
            <a:ahLst/>
            <a:cxnLst>
              <a:cxn ang="0">
                <a:pos x="connsiteX0" y="connsiteY0"/>
              </a:cxn>
              <a:cxn ang="0">
                <a:pos x="connsiteX1" y="connsiteY1"/>
              </a:cxn>
              <a:cxn ang="0">
                <a:pos x="connsiteX2" y="connsiteY2"/>
              </a:cxn>
              <a:cxn ang="0">
                <a:pos x="connsiteX3" y="connsiteY3"/>
              </a:cxn>
            </a:cxnLst>
            <a:rect l="l" t="t" r="r" b="b"/>
            <a:pathLst>
              <a:path w="3087818" h="662485">
                <a:moveTo>
                  <a:pt x="3087818" y="662485"/>
                </a:moveTo>
                <a:lnTo>
                  <a:pt x="0" y="662485"/>
                </a:lnTo>
                <a:lnTo>
                  <a:pt x="758458" y="0"/>
                </a:lnTo>
                <a:lnTo>
                  <a:pt x="2509162" y="0"/>
                </a:lnTo>
                <a:close/>
              </a:path>
            </a:pathLst>
          </a:custGeom>
          <a:solidFill>
            <a:schemeClr val="bg2">
              <a:lumMod val="1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rot="18576410">
            <a:off x="-57340" y="729619"/>
            <a:ext cx="1498022" cy="461665"/>
          </a:xfrm>
          <a:prstGeom prst="rect">
            <a:avLst/>
          </a:prstGeom>
          <a:noFill/>
        </p:spPr>
        <p:txBody>
          <a:bodyPr wrap="square" rtlCol="0">
            <a:spAutoFit/>
          </a:bodyPr>
          <a:lstStyle/>
          <a:p>
            <a:r>
              <a:rPr lang="en-US" altLang="zh-CN" sz="2400" b="1" dirty="0">
                <a:solidFill>
                  <a:srgbClr val="5FF300"/>
                </a:solidFill>
                <a:latin typeface="微软雅黑" panose="020B0503020204020204" pitchFamily="34" charset="-122"/>
                <a:ea typeface="微软雅黑" panose="020B0503020204020204" pitchFamily="34" charset="-122"/>
              </a:rPr>
              <a:t>【</a:t>
            </a:r>
            <a:r>
              <a:rPr lang="zh-CN" altLang="en-US" sz="2400" b="1" dirty="0" smtClean="0">
                <a:solidFill>
                  <a:srgbClr val="5FF300"/>
                </a:solidFill>
                <a:latin typeface="微软雅黑" panose="020B0503020204020204" pitchFamily="34" charset="-122"/>
                <a:ea typeface="微软雅黑" panose="020B0503020204020204" pitchFamily="34" charset="-122"/>
              </a:rPr>
              <a:t> </a:t>
            </a:r>
            <a:r>
              <a:rPr lang="en-US" altLang="zh-CN" sz="2400" b="1" dirty="0" smtClean="0">
                <a:solidFill>
                  <a:srgbClr val="5FF300"/>
                </a:solidFill>
                <a:latin typeface="微软雅黑" panose="020B0503020204020204" pitchFamily="34" charset="-122"/>
                <a:ea typeface="微软雅黑" panose="020B0503020204020204" pitchFamily="34" charset="-122"/>
              </a:rPr>
              <a:t>P</a:t>
            </a:r>
            <a:r>
              <a:rPr lang="zh-CN" altLang="en-US" sz="2400" b="1" dirty="0" smtClean="0">
                <a:solidFill>
                  <a:srgbClr val="5FF300"/>
                </a:solidFill>
                <a:latin typeface="微软雅黑" panose="020B0503020204020204" pitchFamily="34" charset="-122"/>
                <a:ea typeface="微软雅黑" panose="020B0503020204020204" pitchFamily="34" charset="-122"/>
              </a:rPr>
              <a:t>互动 </a:t>
            </a:r>
            <a:r>
              <a:rPr lang="en-US" altLang="zh-CN" sz="2400" b="1" dirty="0" smtClean="0">
                <a:solidFill>
                  <a:srgbClr val="5FF300"/>
                </a:solidFill>
                <a:latin typeface="微软雅黑" panose="020B0503020204020204" pitchFamily="34" charset="-122"/>
                <a:ea typeface="微软雅黑" panose="020B0503020204020204" pitchFamily="34" charset="-122"/>
              </a:rPr>
              <a:t>】</a:t>
            </a:r>
            <a:endParaRPr lang="zh-CN" altLang="en-US" sz="2400" b="1" dirty="0">
              <a:solidFill>
                <a:srgbClr val="5FF300"/>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rotWithShape="1">
          <a:blip r:embed="rId2" cstate="print">
            <a:extLst>
              <a:ext uri="{28A0092B-C50C-407E-A947-70E740481C1C}">
                <a14:useLocalDpi xmlns:a14="http://schemas.microsoft.com/office/drawing/2010/main" xmlns="" val="0"/>
              </a:ext>
            </a:extLst>
          </a:blip>
          <a:srcRect t="1915" r="23461" b="12699"/>
          <a:stretch/>
        </p:blipFill>
        <p:spPr>
          <a:xfrm>
            <a:off x="7190567" y="1752502"/>
            <a:ext cx="2010363" cy="2990304"/>
          </a:xfrm>
          <a:prstGeom prst="rect">
            <a:avLst/>
          </a:prstGeom>
        </p:spPr>
      </p:pic>
      <p:sp>
        <p:nvSpPr>
          <p:cNvPr id="23" name="文本框 22"/>
          <p:cNvSpPr txBox="1"/>
          <p:nvPr/>
        </p:nvSpPr>
        <p:spPr>
          <a:xfrm>
            <a:off x="2615505" y="5198336"/>
            <a:ext cx="6960990" cy="523220"/>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2800" b="1" dirty="0" smtClean="0">
                <a:solidFill>
                  <a:schemeClr val="bg2"/>
                </a:solidFill>
                <a:latin typeface="微软雅黑" panose="020B0503020204020204" pitchFamily="34" charset="-122"/>
                <a:ea typeface="微软雅黑" panose="020B0503020204020204" pitchFamily="34" charset="-122"/>
              </a:rPr>
              <a:t>你知道本</a:t>
            </a:r>
            <a:r>
              <a:rPr lang="en-US" altLang="zh-CN" sz="2800" b="1" dirty="0" smtClean="0">
                <a:solidFill>
                  <a:schemeClr val="bg2"/>
                </a:solidFill>
                <a:latin typeface="微软雅黑" panose="020B0503020204020204" pitchFamily="34" charset="-122"/>
                <a:ea typeface="微软雅黑" panose="020B0503020204020204" pitchFamily="34" charset="-122"/>
              </a:rPr>
              <a:t>P</a:t>
            </a:r>
            <a:r>
              <a:rPr lang="zh-CN" altLang="en-US" sz="2800" b="1" dirty="0" smtClean="0">
                <a:solidFill>
                  <a:schemeClr val="bg2"/>
                </a:solidFill>
                <a:latin typeface="微软雅黑" panose="020B0503020204020204" pitchFamily="34" charset="-122"/>
                <a:ea typeface="微软雅黑" panose="020B0503020204020204" pitchFamily="34" charset="-122"/>
              </a:rPr>
              <a:t>封面</a:t>
            </a:r>
            <a:r>
              <a:rPr lang="zh-CN" altLang="en-US" sz="2800" b="1" dirty="0" smtClean="0">
                <a:solidFill>
                  <a:srgbClr val="FFC000"/>
                </a:solidFill>
                <a:latin typeface="微软雅黑" panose="020B0503020204020204" pitchFamily="34" charset="-122"/>
                <a:ea typeface="微软雅黑" panose="020B0503020204020204" pitchFamily="34" charset="-122"/>
              </a:rPr>
              <a:t>立体形状</a:t>
            </a:r>
            <a:r>
              <a:rPr lang="zh-CN" altLang="en-US" sz="2800" b="1" dirty="0" smtClean="0">
                <a:solidFill>
                  <a:schemeClr val="bg2"/>
                </a:solidFill>
                <a:latin typeface="微软雅黑" panose="020B0503020204020204" pitchFamily="34" charset="-122"/>
                <a:ea typeface="微软雅黑" panose="020B0503020204020204" pitchFamily="34" charset="-122"/>
              </a:rPr>
              <a:t>是怎么画出来的吗？</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122794" y="1951266"/>
            <a:ext cx="4317999" cy="2757674"/>
            <a:chOff x="6195390" y="1908310"/>
            <a:chExt cx="5633738" cy="3597965"/>
          </a:xfrm>
        </p:grpSpPr>
        <p:sp>
          <p:nvSpPr>
            <p:cNvPr id="11" name="矩形 10"/>
            <p:cNvSpPr/>
            <p:nvPr/>
          </p:nvSpPr>
          <p:spPr>
            <a:xfrm>
              <a:off x="6195390" y="1908310"/>
              <a:ext cx="5633738" cy="3597965"/>
            </a:xfrm>
            <a:prstGeom prst="rect">
              <a:avLst/>
            </a:prstGeom>
            <a:solidFill>
              <a:schemeClr val="bg1">
                <a:alpha val="49000"/>
              </a:schemeClr>
            </a:solidFill>
            <a:ln>
              <a:solidFill>
                <a:schemeClr val="bg1">
                  <a:alpha val="26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60570" y="2065785"/>
              <a:ext cx="5303379" cy="3301953"/>
            </a:xfrm>
            <a:prstGeom prst="rect">
              <a:avLst/>
            </a:prstGeom>
            <a:gradFill flip="none" rotWithShape="1">
              <a:gsLst>
                <a:gs pos="100000">
                  <a:schemeClr val="bg1">
                    <a:lumMod val="75000"/>
                  </a:schemeClr>
                </a:gs>
                <a:gs pos="92000">
                  <a:schemeClr val="tx1">
                    <a:lumMod val="85000"/>
                    <a:lumOff val="15000"/>
                  </a:schemeClr>
                </a:gs>
              </a:gsLst>
              <a:path path="shape">
                <a:fillToRect l="50000" t="50000" r="50000" b="50000"/>
              </a:path>
              <a:tileRect/>
            </a:gradFill>
            <a:ln>
              <a:solidFill>
                <a:schemeClr val="bg1">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print">
              <a:extLst>
                <a:ext uri="{28A0092B-C50C-407E-A947-70E740481C1C}">
                  <a14:useLocalDpi xmlns:a14="http://schemas.microsoft.com/office/drawing/2010/main" xmlns="" val="0"/>
                </a:ext>
              </a:extLst>
            </a:blip>
            <a:srcRect l="3296" t="10460" r="3371" b="25228"/>
            <a:stretch/>
          </p:blipFill>
          <p:spPr>
            <a:xfrm>
              <a:off x="7125128" y="2402555"/>
              <a:ext cx="4055165" cy="2575493"/>
            </a:xfrm>
            <a:prstGeom prst="rect">
              <a:avLst/>
            </a:prstGeom>
          </p:spPr>
        </p:pic>
      </p:grpSp>
      <p:grpSp>
        <p:nvGrpSpPr>
          <p:cNvPr id="15" name="组合 14"/>
          <p:cNvGrpSpPr/>
          <p:nvPr/>
        </p:nvGrpSpPr>
        <p:grpSpPr>
          <a:xfrm>
            <a:off x="2604000" y="5032883"/>
            <a:ext cx="6984000" cy="13056"/>
            <a:chOff x="5092700" y="3061594"/>
            <a:chExt cx="5778500" cy="13056"/>
          </a:xfrm>
        </p:grpSpPr>
        <p:cxnSp>
          <p:nvCxnSpPr>
            <p:cNvPr id="16" name="直接连接符 15"/>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3208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17928"/>
            <a:ext cx="12192000" cy="6875928"/>
          </a:xfrm>
          <a:prstGeom prst="rect">
            <a:avLst/>
          </a:prstGeom>
          <a:solidFill>
            <a:schemeClr val="bg2">
              <a:lumMod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任意多边形 48"/>
          <p:cNvSpPr/>
          <p:nvPr/>
        </p:nvSpPr>
        <p:spPr>
          <a:xfrm rot="18668160">
            <a:off x="-796776" y="594596"/>
            <a:ext cx="3087818" cy="662485"/>
          </a:xfrm>
          <a:custGeom>
            <a:avLst/>
            <a:gdLst>
              <a:gd name="connsiteX0" fmla="*/ 3087818 w 3087818"/>
              <a:gd name="connsiteY0" fmla="*/ 662485 h 662485"/>
              <a:gd name="connsiteX1" fmla="*/ 0 w 3087818"/>
              <a:gd name="connsiteY1" fmla="*/ 662485 h 662485"/>
              <a:gd name="connsiteX2" fmla="*/ 758458 w 3087818"/>
              <a:gd name="connsiteY2" fmla="*/ 0 h 662485"/>
              <a:gd name="connsiteX3" fmla="*/ 2509162 w 3087818"/>
              <a:gd name="connsiteY3" fmla="*/ 0 h 662485"/>
            </a:gdLst>
            <a:ahLst/>
            <a:cxnLst>
              <a:cxn ang="0">
                <a:pos x="connsiteX0" y="connsiteY0"/>
              </a:cxn>
              <a:cxn ang="0">
                <a:pos x="connsiteX1" y="connsiteY1"/>
              </a:cxn>
              <a:cxn ang="0">
                <a:pos x="connsiteX2" y="connsiteY2"/>
              </a:cxn>
              <a:cxn ang="0">
                <a:pos x="connsiteX3" y="connsiteY3"/>
              </a:cxn>
            </a:cxnLst>
            <a:rect l="l" t="t" r="r" b="b"/>
            <a:pathLst>
              <a:path w="3087818" h="662485">
                <a:moveTo>
                  <a:pt x="3087818" y="662485"/>
                </a:moveTo>
                <a:lnTo>
                  <a:pt x="0" y="662485"/>
                </a:lnTo>
                <a:lnTo>
                  <a:pt x="758458" y="0"/>
                </a:lnTo>
                <a:lnTo>
                  <a:pt x="2509162" y="0"/>
                </a:lnTo>
                <a:close/>
              </a:path>
            </a:pathLst>
          </a:custGeom>
          <a:solidFill>
            <a:schemeClr val="bg2">
              <a:lumMod val="1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rot="18576410">
            <a:off x="-57340" y="729619"/>
            <a:ext cx="1498022" cy="461665"/>
          </a:xfrm>
          <a:prstGeom prst="rect">
            <a:avLst/>
          </a:prstGeom>
          <a:noFill/>
        </p:spPr>
        <p:txBody>
          <a:bodyPr wrap="square" rtlCol="0">
            <a:spAutoFit/>
          </a:bodyPr>
          <a:lstStyle/>
          <a:p>
            <a:r>
              <a:rPr lang="en-US" altLang="zh-CN" sz="2400" b="1" dirty="0">
                <a:solidFill>
                  <a:srgbClr val="5FF300"/>
                </a:solidFill>
                <a:latin typeface="微软雅黑" panose="020B0503020204020204" pitchFamily="34" charset="-122"/>
                <a:ea typeface="微软雅黑" panose="020B0503020204020204" pitchFamily="34" charset="-122"/>
              </a:rPr>
              <a:t>【</a:t>
            </a:r>
            <a:r>
              <a:rPr lang="zh-CN" altLang="en-US" sz="2400" b="1" dirty="0" smtClean="0">
                <a:solidFill>
                  <a:srgbClr val="5FF300"/>
                </a:solidFill>
                <a:latin typeface="微软雅黑" panose="020B0503020204020204" pitchFamily="34" charset="-122"/>
                <a:ea typeface="微软雅黑" panose="020B0503020204020204" pitchFamily="34" charset="-122"/>
              </a:rPr>
              <a:t> </a:t>
            </a:r>
            <a:r>
              <a:rPr lang="en-US" altLang="zh-CN" sz="2400" b="1" dirty="0" smtClean="0">
                <a:solidFill>
                  <a:srgbClr val="5FF300"/>
                </a:solidFill>
                <a:latin typeface="微软雅黑" panose="020B0503020204020204" pitchFamily="34" charset="-122"/>
                <a:ea typeface="微软雅黑" panose="020B0503020204020204" pitchFamily="34" charset="-122"/>
              </a:rPr>
              <a:t>P</a:t>
            </a:r>
            <a:r>
              <a:rPr lang="zh-CN" altLang="en-US" sz="2400" b="1" dirty="0" smtClean="0">
                <a:solidFill>
                  <a:srgbClr val="5FF300"/>
                </a:solidFill>
                <a:latin typeface="微软雅黑" panose="020B0503020204020204" pitchFamily="34" charset="-122"/>
                <a:ea typeface="微软雅黑" panose="020B0503020204020204" pitchFamily="34" charset="-122"/>
              </a:rPr>
              <a:t>攻略</a:t>
            </a:r>
            <a:r>
              <a:rPr lang="en-US" altLang="zh-CN" sz="2400" b="1" dirty="0" smtClean="0">
                <a:solidFill>
                  <a:srgbClr val="5FF300"/>
                </a:solidFill>
                <a:latin typeface="微软雅黑" panose="020B0503020204020204" pitchFamily="34" charset="-122"/>
                <a:ea typeface="微软雅黑" panose="020B0503020204020204" pitchFamily="34" charset="-122"/>
              </a:rPr>
              <a:t>】</a:t>
            </a:r>
            <a:endParaRPr lang="zh-CN" altLang="en-US" sz="2400" b="1" dirty="0">
              <a:solidFill>
                <a:srgbClr val="5FF3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2" cstate="print"/>
          <a:srcRect l="4037" t="10759" r="5326" b="12160"/>
          <a:stretch/>
        </p:blipFill>
        <p:spPr>
          <a:xfrm>
            <a:off x="2065867" y="1320801"/>
            <a:ext cx="4622796" cy="2760133"/>
          </a:xfrm>
          <a:prstGeom prst="rect">
            <a:avLst/>
          </a:prstGeom>
        </p:spPr>
      </p:pic>
      <p:pic>
        <p:nvPicPr>
          <p:cNvPr id="6" name="图片 5"/>
          <p:cNvPicPr>
            <a:picLocks noChangeAspect="1"/>
          </p:cNvPicPr>
          <p:nvPr/>
        </p:nvPicPr>
        <p:blipFill>
          <a:blip r:embed="rId3" cstate="print"/>
          <a:stretch>
            <a:fillRect/>
          </a:stretch>
        </p:blipFill>
        <p:spPr>
          <a:xfrm>
            <a:off x="6708044" y="1726519"/>
            <a:ext cx="3285798" cy="3928890"/>
          </a:xfrm>
          <a:prstGeom prst="rect">
            <a:avLst/>
          </a:prstGeom>
          <a:gradFill>
            <a:gsLst>
              <a:gs pos="71000">
                <a:schemeClr val="tx2">
                  <a:lumMod val="50000"/>
                </a:schemeClr>
              </a:gs>
              <a:gs pos="100000">
                <a:schemeClr val="accent1">
                  <a:lumMod val="45000"/>
                  <a:lumOff val="55000"/>
                </a:schemeClr>
              </a:gs>
            </a:gsLst>
            <a:path path="shape">
              <a:fillToRect l="50000" t="50000" r="50000" b="50000"/>
            </a:path>
          </a:gradFill>
        </p:spPr>
      </p:pic>
      <p:sp>
        <p:nvSpPr>
          <p:cNvPr id="7" name="矩形 6"/>
          <p:cNvSpPr/>
          <p:nvPr/>
        </p:nvSpPr>
        <p:spPr>
          <a:xfrm>
            <a:off x="2184398" y="4233328"/>
            <a:ext cx="4267200" cy="1422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284621" y="4525469"/>
            <a:ext cx="3946839" cy="923330"/>
          </a:xfrm>
          <a:prstGeom prst="rect">
            <a:avLst/>
          </a:prstGeom>
          <a:noFill/>
          <a:effectLst>
            <a:outerShdw blurRad="63500" sx="102000" sy="102000" algn="ctr" rotWithShape="0">
              <a:prstClr val="black">
                <a:alpha val="40000"/>
              </a:prstClr>
            </a:outerShdw>
          </a:effectLst>
        </p:spPr>
        <p:txBody>
          <a:bodyPr wrap="squar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STEP 1</a:t>
            </a:r>
            <a:r>
              <a:rPr lang="zh-CN" altLang="en-US" dirty="0" smtClean="0">
                <a:solidFill>
                  <a:schemeClr val="bg1"/>
                </a:solidFill>
                <a:latin typeface="微软雅黑" panose="020B0503020204020204" pitchFamily="34" charset="-122"/>
                <a:ea typeface="微软雅黑" panose="020B0503020204020204" pitchFamily="34" charset="-122"/>
              </a:rPr>
              <a:t>：用渐变填充形状</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en-US" altLang="zh-CN" dirty="0" smtClean="0">
                <a:solidFill>
                  <a:schemeClr val="bg1"/>
                </a:solidFill>
                <a:latin typeface="微软雅黑" panose="020B0503020204020204" pitchFamily="34" charset="-122"/>
                <a:ea typeface="微软雅黑" panose="020B0503020204020204" pitchFamily="34" charset="-122"/>
              </a:rPr>
              <a:t>STEP 2</a:t>
            </a:r>
            <a:r>
              <a:rPr lang="zh-CN" altLang="en-US" dirty="0" smtClean="0">
                <a:solidFill>
                  <a:schemeClr val="bg1"/>
                </a:solidFill>
                <a:latin typeface="微软雅黑" panose="020B0503020204020204" pitchFamily="34" charset="-122"/>
                <a:ea typeface="微软雅黑" panose="020B0503020204020204" pitchFamily="34" charset="-122"/>
              </a:rPr>
              <a:t>：渐变类型选择路径</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en-US" altLang="zh-CN" dirty="0" smtClean="0">
                <a:solidFill>
                  <a:schemeClr val="bg1"/>
                </a:solidFill>
                <a:latin typeface="微软雅黑" panose="020B0503020204020204" pitchFamily="34" charset="-122"/>
                <a:ea typeface="微软雅黑" panose="020B0503020204020204" pitchFamily="34" charset="-122"/>
              </a:rPr>
              <a:t>STEP 3</a:t>
            </a:r>
            <a:r>
              <a:rPr lang="zh-CN" altLang="en-US" dirty="0" smtClean="0">
                <a:solidFill>
                  <a:schemeClr val="bg1"/>
                </a:solidFill>
                <a:latin typeface="微软雅黑" panose="020B0503020204020204" pitchFamily="34" charset="-122"/>
                <a:ea typeface="微软雅黑" panose="020B0503020204020204" pitchFamily="34" charset="-122"/>
              </a:rPr>
              <a:t>：调整渐变光圈</a:t>
            </a:r>
            <a:r>
              <a:rPr lang="zh-CN" altLang="en-US" smtClean="0">
                <a:solidFill>
                  <a:schemeClr val="bg1"/>
                </a:solidFill>
                <a:latin typeface="微软雅黑" panose="020B0503020204020204" pitchFamily="34" charset="-122"/>
                <a:ea typeface="微软雅黑" panose="020B0503020204020204" pitchFamily="34" charset="-122"/>
              </a:rPr>
              <a:t>的颜色和位置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1878228" y="1270000"/>
            <a:ext cx="8435544" cy="4521200"/>
          </a:xfrm>
          <a:prstGeom prst="rect">
            <a:avLst/>
          </a:prstGeom>
          <a:noFill/>
          <a:ln>
            <a:solidFill>
              <a:schemeClr val="bg2">
                <a:lumMod val="50000"/>
                <a:alpha val="42000"/>
              </a:schemeClr>
            </a:solidFill>
            <a:prstDash val="lg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2564019" y="2385650"/>
            <a:ext cx="3388042" cy="1077218"/>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zh-CN" altLang="en-US" sz="3200" b="1" dirty="0" smtClean="0">
                <a:solidFill>
                  <a:srgbClr val="FFC000"/>
                </a:solidFill>
                <a:latin typeface="微软雅黑" panose="020B0503020204020204" pitchFamily="34" charset="-122"/>
                <a:ea typeface="微软雅黑" panose="020B0503020204020204" pitchFamily="34" charset="-122"/>
              </a:rPr>
              <a:t>渐变填充</a:t>
            </a:r>
            <a:endParaRPr lang="en-US" altLang="zh-CN" sz="3200" b="1" dirty="0" smtClean="0">
              <a:solidFill>
                <a:srgbClr val="FFC000"/>
              </a:solidFill>
              <a:latin typeface="微软雅黑" panose="020B0503020204020204" pitchFamily="34" charset="-122"/>
              <a:ea typeface="微软雅黑" panose="020B0503020204020204" pitchFamily="34" charset="-122"/>
            </a:endParaRPr>
          </a:p>
          <a:p>
            <a:pPr algn="ctr"/>
            <a:r>
              <a:rPr lang="zh-CN" altLang="en-US" sz="3200" b="1" dirty="0" smtClean="0">
                <a:solidFill>
                  <a:srgbClr val="FFC000"/>
                </a:solidFill>
                <a:latin typeface="微软雅黑" panose="020B0503020204020204" pitchFamily="34" charset="-122"/>
                <a:ea typeface="微软雅黑" panose="020B0503020204020204" pitchFamily="34" charset="-122"/>
              </a:rPr>
              <a:t>打造立体效果</a:t>
            </a:r>
            <a:endParaRPr lang="zh-CN" altLang="en-US" sz="3200" b="1"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93870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grpSp>
        <p:nvGrpSpPr>
          <p:cNvPr id="23" name="组合 22"/>
          <p:cNvGrpSpPr/>
          <p:nvPr/>
        </p:nvGrpSpPr>
        <p:grpSpPr>
          <a:xfrm>
            <a:off x="797156" y="784598"/>
            <a:ext cx="4165264" cy="3653907"/>
            <a:chOff x="602244" y="346297"/>
            <a:chExt cx="4165264" cy="3653907"/>
          </a:xfrm>
        </p:grpSpPr>
        <p:sp>
          <p:nvSpPr>
            <p:cNvPr id="3" name="椭圆 2"/>
            <p:cNvSpPr/>
            <p:nvPr/>
          </p:nvSpPr>
          <p:spPr>
            <a:xfrm>
              <a:off x="602244" y="735330"/>
              <a:ext cx="3215640" cy="3215640"/>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708592" y="2941288"/>
              <a:ext cx="1058916" cy="1058916"/>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42586" y="346297"/>
              <a:ext cx="3322733" cy="33227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87985" y="643890"/>
              <a:ext cx="3009282" cy="2773680"/>
            </a:xfrm>
            <a:prstGeom prst="rect">
              <a:avLst/>
            </a:prstGeom>
          </p:spPr>
        </p:pic>
        <p:sp>
          <p:nvSpPr>
            <p:cNvPr id="10" name="文本框 9"/>
            <p:cNvSpPr txBox="1"/>
            <p:nvPr/>
          </p:nvSpPr>
          <p:spPr>
            <a:xfrm rot="15078616">
              <a:off x="615715" y="2288406"/>
              <a:ext cx="1534492" cy="679639"/>
            </a:xfrm>
            <a:prstGeom prst="rect">
              <a:avLst/>
            </a:prstGeom>
            <a:noFill/>
          </p:spPr>
          <p:txBody>
            <a:bodyPr wrap="square" rtlCol="0">
              <a:prstTxWarp prst="textArchUp">
                <a:avLst/>
              </a:prstTxWarp>
              <a:spAutoFit/>
            </a:bodyPr>
            <a:lstStyle/>
            <a:p>
              <a:r>
                <a:rPr lang="en-US" altLang="zh-CN" sz="9600" b="1" dirty="0" smtClean="0">
                  <a:latin typeface="微软雅黑" panose="020B0503020204020204" pitchFamily="34" charset="-122"/>
                  <a:ea typeface="微软雅黑" panose="020B0503020204020204" pitchFamily="34" charset="-122"/>
                </a:rPr>
                <a:t>C O N T E N T</a:t>
              </a:r>
              <a:endParaRPr lang="zh-CN" altLang="en-US" sz="9600"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777889" y="3264241"/>
              <a:ext cx="960326" cy="523220"/>
            </a:xfrm>
            <a:prstGeom prst="rect">
              <a:avLst/>
            </a:prstGeom>
            <a:noFill/>
          </p:spPr>
          <p:txBody>
            <a:bodyPr wrap="square" rtlCol="0">
              <a:spAutoFit/>
            </a:bodyPr>
            <a:lstStyle/>
            <a:p>
              <a:r>
                <a:rPr lang="zh-CN" altLang="en-US" sz="2800" b="1" dirty="0">
                  <a:solidFill>
                    <a:schemeClr val="bg2">
                      <a:lumMod val="25000"/>
                    </a:schemeClr>
                  </a:solidFill>
                  <a:latin typeface="微软雅黑" panose="020B0503020204020204" pitchFamily="34" charset="-122"/>
                  <a:ea typeface="微软雅黑" panose="020B0503020204020204" pitchFamily="34" charset="-122"/>
                </a:rPr>
                <a:t>目录</a:t>
              </a:r>
            </a:p>
          </p:txBody>
        </p:sp>
      </p:grpSp>
      <p:sp>
        <p:nvSpPr>
          <p:cNvPr id="17" name="文本框 16"/>
          <p:cNvSpPr txBox="1"/>
          <p:nvPr/>
        </p:nvSpPr>
        <p:spPr>
          <a:xfrm>
            <a:off x="5413630" y="2612985"/>
            <a:ext cx="5547771"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en-US" altLang="zh-CN"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1 </a:t>
            </a:r>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初涉江湖：懂点儿人情世故</a:t>
            </a:r>
            <a:endPar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33" name="文本框 32"/>
          <p:cNvSpPr txBox="1"/>
          <p:nvPr/>
        </p:nvSpPr>
        <p:spPr>
          <a:xfrm>
            <a:off x="5413630" y="3312330"/>
            <a:ext cx="5547771"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en-US" altLang="zh-CN"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2 </a:t>
            </a:r>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择业浅析：开启职业规划之门</a:t>
            </a:r>
            <a:endPar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39" name="文本框 38"/>
          <p:cNvSpPr txBox="1"/>
          <p:nvPr/>
        </p:nvSpPr>
        <p:spPr>
          <a:xfrm>
            <a:off x="5413630" y="4011675"/>
            <a:ext cx="5547771"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en-US" altLang="zh-CN"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3 </a:t>
            </a:r>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创业迷思</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：不挣钱也要干到底</a:t>
            </a:r>
            <a:endPar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45" name="文本框 44"/>
          <p:cNvSpPr txBox="1"/>
          <p:nvPr/>
        </p:nvSpPr>
        <p:spPr>
          <a:xfrm>
            <a:off x="5413630" y="4711020"/>
            <a:ext cx="5547771"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en-US" altLang="zh-CN"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4 </a:t>
            </a:r>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阅读世界</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：活到老、学到老</a:t>
            </a:r>
            <a:endPar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50" name="文本框 49"/>
          <p:cNvSpPr txBox="1"/>
          <p:nvPr/>
        </p:nvSpPr>
        <p:spPr>
          <a:xfrm>
            <a:off x="5413630" y="5410365"/>
            <a:ext cx="5547771"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en-US" altLang="zh-CN"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5</a:t>
            </a:r>
            <a:r>
              <a:rPr lang="en-US" altLang="zh-CN"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自我修炼：做一个有特色的人</a:t>
            </a:r>
            <a:endPar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56" name="组合 55"/>
          <p:cNvGrpSpPr/>
          <p:nvPr/>
        </p:nvGrpSpPr>
        <p:grpSpPr>
          <a:xfrm>
            <a:off x="5092700" y="3186962"/>
            <a:ext cx="5778500" cy="13056"/>
            <a:chOff x="5092700" y="3061594"/>
            <a:chExt cx="5778500" cy="13056"/>
          </a:xfrm>
        </p:grpSpPr>
        <p:cxnSp>
          <p:nvCxnSpPr>
            <p:cNvPr id="54" name="直接连接符 5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76" name="组合 75"/>
          <p:cNvGrpSpPr/>
          <p:nvPr/>
        </p:nvGrpSpPr>
        <p:grpSpPr>
          <a:xfrm>
            <a:off x="5092700" y="3886307"/>
            <a:ext cx="5778500" cy="13056"/>
            <a:chOff x="5092700" y="3061594"/>
            <a:chExt cx="5778500" cy="13056"/>
          </a:xfrm>
        </p:grpSpPr>
        <p:cxnSp>
          <p:nvCxnSpPr>
            <p:cNvPr id="77" name="直接连接符 76"/>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79" name="组合 78"/>
          <p:cNvGrpSpPr/>
          <p:nvPr/>
        </p:nvGrpSpPr>
        <p:grpSpPr>
          <a:xfrm>
            <a:off x="5092700" y="4585652"/>
            <a:ext cx="5778500" cy="13056"/>
            <a:chOff x="5092700" y="3061594"/>
            <a:chExt cx="5778500" cy="13056"/>
          </a:xfrm>
        </p:grpSpPr>
        <p:cxnSp>
          <p:nvCxnSpPr>
            <p:cNvPr id="80" name="直接连接符 79"/>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82" name="组合 81"/>
          <p:cNvGrpSpPr/>
          <p:nvPr/>
        </p:nvGrpSpPr>
        <p:grpSpPr>
          <a:xfrm>
            <a:off x="5092700" y="5284997"/>
            <a:ext cx="5778500" cy="13056"/>
            <a:chOff x="5092700" y="3061594"/>
            <a:chExt cx="5778500" cy="13056"/>
          </a:xfrm>
        </p:grpSpPr>
        <p:cxnSp>
          <p:nvCxnSpPr>
            <p:cNvPr id="83" name="直接连接符 82"/>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85" name="组合 84"/>
          <p:cNvGrpSpPr/>
          <p:nvPr/>
        </p:nvGrpSpPr>
        <p:grpSpPr>
          <a:xfrm>
            <a:off x="5092700" y="5984345"/>
            <a:ext cx="5778500" cy="13056"/>
            <a:chOff x="5092700" y="3061594"/>
            <a:chExt cx="5778500" cy="13056"/>
          </a:xfrm>
        </p:grpSpPr>
        <p:cxnSp>
          <p:nvCxnSpPr>
            <p:cNvPr id="86" name="直接连接符 85"/>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411695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5" name="任意多边形 64"/>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164148"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1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初涉江湖：懂点儿人情世故</a:t>
            </a:r>
            <a:endPar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11" name="组合 10"/>
          <p:cNvGrpSpPr/>
          <p:nvPr/>
        </p:nvGrpSpPr>
        <p:grpSpPr>
          <a:xfrm>
            <a:off x="679641" y="1789964"/>
            <a:ext cx="4197195" cy="671939"/>
            <a:chOff x="636443" y="1175654"/>
            <a:chExt cx="4197195" cy="671939"/>
          </a:xfrm>
        </p:grpSpPr>
        <p:sp>
          <p:nvSpPr>
            <p:cNvPr id="38" name="椭圆 37"/>
            <p:cNvSpPr/>
            <p:nvPr/>
          </p:nvSpPr>
          <p:spPr>
            <a:xfrm>
              <a:off x="636443" y="117565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31790" y="124372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391496" y="1330592"/>
              <a:ext cx="3442142"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职场需要什么样的人？</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grpSp>
      <p:sp>
        <p:nvSpPr>
          <p:cNvPr id="49" name="文本框 48"/>
          <p:cNvSpPr txBox="1"/>
          <p:nvPr/>
        </p:nvSpPr>
        <p:spPr>
          <a:xfrm>
            <a:off x="1181631" y="3210731"/>
            <a:ext cx="9931470" cy="2092881"/>
          </a:xfrm>
          <a:prstGeom prst="rect">
            <a:avLst/>
          </a:prstGeom>
          <a:noFill/>
        </p:spPr>
        <p:txBody>
          <a:bodyPr wrap="square" rtlCol="0">
            <a:spAutoFit/>
          </a:bodyPr>
          <a:lstStyle/>
          <a:p>
            <a:r>
              <a:rPr lang="zh-CN" altLang="en-US" sz="2000" dirty="0" smtClean="0">
                <a:solidFill>
                  <a:srgbClr val="FFC000"/>
                </a:solidFill>
                <a:latin typeface="微软雅黑" panose="020B0503020204020204" pitchFamily="34" charset="-122"/>
                <a:ea typeface="微软雅黑" panose="020B0503020204020204" pitchFamily="34" charset="-122"/>
              </a:rPr>
              <a:t>       职场需要的大学生，不管是学什么专业的，都有四个基本特点。这可以用四个字来概括，叫做“气”“根”“用”“道”。</a:t>
            </a:r>
            <a:endParaRPr lang="en-US" altLang="zh-CN" sz="2000" dirty="0" smtClean="0">
              <a:solidFill>
                <a:srgbClr val="FFC000"/>
              </a:solidFill>
              <a:latin typeface="微软雅黑" panose="020B0503020204020204" pitchFamily="34" charset="-122"/>
              <a:ea typeface="微软雅黑" panose="020B0503020204020204" pitchFamily="34" charset="-122"/>
            </a:endParaRPr>
          </a:p>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有</a:t>
            </a:r>
            <a:r>
              <a:rPr lang="zh-CN" altLang="en-US" sz="2000" dirty="0">
                <a:solidFill>
                  <a:schemeClr val="bg2"/>
                </a:solidFill>
                <a:latin typeface="微软雅黑" panose="020B0503020204020204" pitchFamily="34" charset="-122"/>
                <a:ea typeface="微软雅黑" panose="020B0503020204020204" pitchFamily="34" charset="-122"/>
              </a:rPr>
              <a:t>“气”</a:t>
            </a:r>
            <a:r>
              <a:rPr lang="zh-CN" altLang="en-US" sz="2000" dirty="0" smtClean="0">
                <a:solidFill>
                  <a:schemeClr val="bg2"/>
                </a:solidFill>
                <a:latin typeface="微软雅黑" panose="020B0503020204020204" pitchFamily="34" charset="-122"/>
                <a:ea typeface="微软雅黑" panose="020B0503020204020204" pitchFamily="34" charset="-122"/>
              </a:rPr>
              <a:t>：“气”就是理直气壮，要</a:t>
            </a:r>
            <a:r>
              <a:rPr lang="zh-CN" altLang="en-US" sz="2000" dirty="0">
                <a:solidFill>
                  <a:schemeClr val="bg2"/>
                </a:solidFill>
                <a:latin typeface="微软雅黑" panose="020B0503020204020204" pitchFamily="34" charset="-122"/>
                <a:ea typeface="微软雅黑" panose="020B0503020204020204" pitchFamily="34" charset="-122"/>
              </a:rPr>
              <a:t>用什么就去</a:t>
            </a:r>
            <a:r>
              <a:rPr lang="zh-CN" altLang="en-US" sz="2000" dirty="0" smtClean="0">
                <a:solidFill>
                  <a:schemeClr val="bg2"/>
                </a:solidFill>
                <a:latin typeface="微软雅黑" panose="020B0503020204020204" pitchFamily="34" charset="-122"/>
                <a:ea typeface="微软雅黑" panose="020B0503020204020204" pitchFamily="34" charset="-122"/>
              </a:rPr>
              <a:t>追；</a:t>
            </a:r>
            <a:endParaRPr lang="zh-CN" altLang="en-US" sz="2000" dirty="0">
              <a:solidFill>
                <a:schemeClr val="bg2"/>
              </a:solidFill>
              <a:latin typeface="微软雅黑" panose="020B0503020204020204" pitchFamily="34" charset="-122"/>
              <a:ea typeface="微软雅黑" panose="020B0503020204020204" pitchFamily="34" charset="-122"/>
            </a:endParaRPr>
          </a:p>
          <a:p>
            <a:r>
              <a:rPr lang="zh-CN" altLang="en-US" sz="2000" dirty="0" smtClean="0">
                <a:solidFill>
                  <a:schemeClr val="bg2"/>
                </a:solidFill>
                <a:latin typeface="微软雅黑" panose="020B0503020204020204" pitchFamily="34" charset="-122"/>
                <a:ea typeface="微软雅黑" panose="020B0503020204020204" pitchFamily="34" charset="-122"/>
              </a:rPr>
              <a:t>       有</a:t>
            </a:r>
            <a:r>
              <a:rPr lang="zh-CN" altLang="en-US" sz="2000" dirty="0">
                <a:solidFill>
                  <a:schemeClr val="bg2"/>
                </a:solidFill>
                <a:latin typeface="微软雅黑" panose="020B0503020204020204" pitchFamily="34" charset="-122"/>
                <a:ea typeface="微软雅黑" panose="020B0503020204020204" pitchFamily="34" charset="-122"/>
              </a:rPr>
              <a:t>“根”</a:t>
            </a:r>
            <a:r>
              <a:rPr lang="zh-CN" altLang="en-US" sz="2000" dirty="0" smtClean="0">
                <a:solidFill>
                  <a:schemeClr val="bg2"/>
                </a:solidFill>
                <a:latin typeface="微软雅黑" panose="020B0503020204020204" pitchFamily="34" charset="-122"/>
                <a:ea typeface="微软雅黑" panose="020B0503020204020204" pitchFamily="34" charset="-122"/>
              </a:rPr>
              <a:t>：把握看</a:t>
            </a:r>
            <a:r>
              <a:rPr lang="zh-CN" altLang="en-US" sz="2000" dirty="0">
                <a:solidFill>
                  <a:schemeClr val="bg2"/>
                </a:solidFill>
                <a:latin typeface="微软雅黑" panose="020B0503020204020204" pitchFamily="34" charset="-122"/>
                <a:ea typeface="微软雅黑" panose="020B0503020204020204" pitchFamily="34" charset="-122"/>
              </a:rPr>
              <a:t>问题的基本</a:t>
            </a:r>
            <a:r>
              <a:rPr lang="zh-CN" altLang="en-US" sz="2000" dirty="0" smtClean="0">
                <a:solidFill>
                  <a:schemeClr val="bg2"/>
                </a:solidFill>
                <a:latin typeface="微软雅黑" panose="020B0503020204020204" pitchFamily="34" charset="-122"/>
                <a:ea typeface="微软雅黑" panose="020B0503020204020204" pitchFamily="34" charset="-122"/>
              </a:rPr>
              <a:t>角度，有某种独立的能力应用所学的内容；</a:t>
            </a:r>
            <a:endParaRPr lang="zh-CN" altLang="en-US" sz="2000" dirty="0">
              <a:solidFill>
                <a:schemeClr val="bg2"/>
              </a:solidFill>
              <a:latin typeface="微软雅黑" panose="020B0503020204020204" pitchFamily="34" charset="-122"/>
              <a:ea typeface="微软雅黑" panose="020B0503020204020204" pitchFamily="34" charset="-122"/>
            </a:endParaRPr>
          </a:p>
          <a:p>
            <a:r>
              <a:rPr lang="zh-CN" altLang="en-US" sz="2000" dirty="0" smtClean="0">
                <a:solidFill>
                  <a:schemeClr val="bg2"/>
                </a:solidFill>
                <a:latin typeface="微软雅黑" panose="020B0503020204020204" pitchFamily="34" charset="-122"/>
                <a:ea typeface="微软雅黑" panose="020B0503020204020204" pitchFamily="34" charset="-122"/>
              </a:rPr>
              <a:t>       有</a:t>
            </a:r>
            <a:r>
              <a:rPr lang="zh-CN" altLang="en-US" sz="2000" dirty="0">
                <a:solidFill>
                  <a:schemeClr val="bg2"/>
                </a:solidFill>
                <a:latin typeface="微软雅黑" panose="020B0503020204020204" pitchFamily="34" charset="-122"/>
                <a:ea typeface="微软雅黑" panose="020B0503020204020204" pitchFamily="34" charset="-122"/>
              </a:rPr>
              <a:t>“用”：到社会中</a:t>
            </a:r>
            <a:r>
              <a:rPr lang="zh-CN" altLang="en-US" sz="2000" dirty="0" smtClean="0">
                <a:solidFill>
                  <a:schemeClr val="bg2"/>
                </a:solidFill>
                <a:latin typeface="微软雅黑" panose="020B0503020204020204" pitchFamily="34" charset="-122"/>
                <a:ea typeface="微软雅黑" panose="020B0503020204020204" pitchFamily="34" charset="-122"/>
              </a:rPr>
              <a:t>去学习、去实践自己的专业技能；</a:t>
            </a:r>
            <a:endParaRPr lang="zh-CN" altLang="en-US" sz="2000" dirty="0">
              <a:solidFill>
                <a:schemeClr val="bg2"/>
              </a:solidFill>
              <a:latin typeface="微软雅黑" panose="020B0503020204020204" pitchFamily="34" charset="-122"/>
              <a:ea typeface="微软雅黑" panose="020B0503020204020204" pitchFamily="34" charset="-122"/>
            </a:endParaRPr>
          </a:p>
          <a:p>
            <a:r>
              <a:rPr lang="zh-CN" altLang="en-US" sz="2000" dirty="0" smtClean="0">
                <a:solidFill>
                  <a:schemeClr val="bg2"/>
                </a:solidFill>
                <a:latin typeface="微软雅黑" panose="020B0503020204020204" pitchFamily="34" charset="-122"/>
                <a:ea typeface="微软雅黑" panose="020B0503020204020204" pitchFamily="34" charset="-122"/>
              </a:rPr>
              <a:t>       有</a:t>
            </a:r>
            <a:r>
              <a:rPr lang="zh-CN" altLang="en-US" sz="2000" dirty="0">
                <a:solidFill>
                  <a:schemeClr val="bg2"/>
                </a:solidFill>
                <a:latin typeface="微软雅黑" panose="020B0503020204020204" pitchFamily="34" charset="-122"/>
                <a:ea typeface="微软雅黑" panose="020B0503020204020204" pitchFamily="34" charset="-122"/>
              </a:rPr>
              <a:t>“道”：讲规矩，懂</a:t>
            </a:r>
            <a:r>
              <a:rPr lang="zh-CN" altLang="en-US" sz="2000" dirty="0" smtClean="0">
                <a:solidFill>
                  <a:schemeClr val="bg2"/>
                </a:solidFill>
                <a:latin typeface="微软雅黑" panose="020B0503020204020204" pitchFamily="34" charset="-122"/>
                <a:ea typeface="微软雅黑" panose="020B0503020204020204" pitchFamily="34" charset="-122"/>
              </a:rPr>
              <a:t>规则。</a:t>
            </a: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7"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感悟：你可以靠关系进门，但你不可能靠关系混一辈子。</a:t>
            </a:r>
          </a:p>
        </p:txBody>
      </p:sp>
    </p:spTree>
    <p:extLst>
      <p:ext uri="{BB962C8B-B14F-4D97-AF65-F5344CB8AC3E}">
        <p14:creationId xmlns:p14="http://schemas.microsoft.com/office/powerpoint/2010/main" xmlns="" val="1899024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164148"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1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初涉江湖：懂点儿人情世故</a:t>
            </a:r>
            <a:endPar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38" name="椭圆 37"/>
          <p:cNvSpPr/>
          <p:nvPr/>
        </p:nvSpPr>
        <p:spPr>
          <a:xfrm>
            <a:off x="679641" y="178996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4988" y="185803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434693" y="1944902"/>
            <a:ext cx="5109542"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为什么要找个社会意义上的良师益友？</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任意多边形 17"/>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sp>
        <p:nvSpPr>
          <p:cNvPr id="49" name="文本框 48"/>
          <p:cNvSpPr txBox="1"/>
          <p:nvPr/>
        </p:nvSpPr>
        <p:spPr>
          <a:xfrm>
            <a:off x="1181631" y="3198695"/>
            <a:ext cx="9931470" cy="1938992"/>
          </a:xfrm>
          <a:prstGeom prst="rect">
            <a:avLst/>
          </a:prstGeom>
          <a:noFill/>
        </p:spPr>
        <p:txBody>
          <a:bodyPr wrap="square" rtlCol="0">
            <a:spAutoFit/>
          </a:bodyPr>
          <a:lstStyle/>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一个人要想开始收获见识，就要有社会上的良师益友。</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不管你今天学的是哪一个专业，任何一个你以为对口的专业能力，在工作中的关联最多不超过</a:t>
            </a:r>
            <a:r>
              <a:rPr lang="en-US" altLang="zh-CN" sz="2000" dirty="0" smtClean="0">
                <a:solidFill>
                  <a:schemeClr val="bg2"/>
                </a:solidFill>
                <a:latin typeface="微软雅黑" panose="020B0503020204020204" pitchFamily="34" charset="-122"/>
                <a:ea typeface="微软雅黑" panose="020B0503020204020204" pitchFamily="34" charset="-122"/>
              </a:rPr>
              <a:t>10%</a:t>
            </a:r>
            <a:r>
              <a:rPr lang="zh-CN" altLang="en-US" sz="2000" dirty="0" smtClean="0">
                <a:solidFill>
                  <a:schemeClr val="bg2"/>
                </a:solidFill>
                <a:latin typeface="微软雅黑" panose="020B0503020204020204" pitchFamily="34" charset="-122"/>
                <a:ea typeface="微软雅黑" panose="020B0503020204020204" pitchFamily="34" charset="-122"/>
              </a:rPr>
              <a:t>，不管它表明上看起来是多么相关。</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rgbClr val="FFC000"/>
                </a:solidFill>
                <a:latin typeface="微软雅黑" panose="020B0503020204020204" pitchFamily="34" charset="-122"/>
                <a:ea typeface="微软雅黑" panose="020B0503020204020204" pitchFamily="34" charset="-122"/>
              </a:rPr>
              <a:t>知识和资源的一个很重要的传播方法是依靠人际关系来传播的，当你有了社会上的</a:t>
            </a:r>
            <a:r>
              <a:rPr lang="zh-CN" altLang="en-US" sz="2000" dirty="0">
                <a:solidFill>
                  <a:srgbClr val="FFC000"/>
                </a:solidFill>
                <a:latin typeface="微软雅黑" panose="020B0503020204020204" pitchFamily="34" charset="-122"/>
                <a:ea typeface="微软雅黑" panose="020B0503020204020204" pitchFamily="34" charset="-122"/>
              </a:rPr>
              <a:t>人际</a:t>
            </a:r>
            <a:r>
              <a:rPr lang="zh-CN" altLang="en-US" sz="2000" dirty="0" smtClean="0">
                <a:solidFill>
                  <a:srgbClr val="FFC000"/>
                </a:solidFill>
                <a:latin typeface="微软雅黑" panose="020B0503020204020204" pitchFamily="34" charset="-122"/>
                <a:ea typeface="微软雅黑" panose="020B0503020204020204" pitchFamily="34" charset="-122"/>
              </a:rPr>
              <a:t>关系的时候，你就有了社会知识。</a:t>
            </a:r>
            <a:endParaRPr lang="en-US" altLang="zh-CN" sz="2000" dirty="0" smtClean="0">
              <a:solidFill>
                <a:srgbClr val="FFC00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：到处找高人指路，不如从向身边优秀的人学习起步。</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158998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164148"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2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择业</a:t>
            </a:r>
            <a:r>
              <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浅析：开启职业规划之门</a:t>
            </a:r>
          </a:p>
        </p:txBody>
      </p:sp>
      <p:sp>
        <p:nvSpPr>
          <p:cNvPr id="38" name="椭圆 37"/>
          <p:cNvSpPr/>
          <p:nvPr/>
        </p:nvSpPr>
        <p:spPr>
          <a:xfrm>
            <a:off x="679641" y="178996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4988" y="185803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434693" y="1944902"/>
            <a:ext cx="5109542"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学什么专业重要吗？</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任意多边形 17"/>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sp>
        <p:nvSpPr>
          <p:cNvPr id="49" name="文本框 48"/>
          <p:cNvSpPr txBox="1"/>
          <p:nvPr/>
        </p:nvSpPr>
        <p:spPr>
          <a:xfrm>
            <a:off x="1181631" y="3461741"/>
            <a:ext cx="9931470" cy="1477328"/>
          </a:xfrm>
          <a:prstGeom prst="rect">
            <a:avLst/>
          </a:prstGeom>
          <a:noFill/>
        </p:spPr>
        <p:txBody>
          <a:bodyPr wrap="square" rtlCol="0">
            <a:spAutoFit/>
          </a:bodyPr>
          <a:lstStyle/>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学校为同学们设置了各种不同的专业，很多同学的专业是被调剂去的，全国被调剂的学生总量占</a:t>
            </a:r>
            <a:r>
              <a:rPr lang="en-US" altLang="zh-CN" sz="2000" dirty="0" smtClean="0">
                <a:solidFill>
                  <a:schemeClr val="bg2"/>
                </a:solidFill>
                <a:latin typeface="微软雅黑" panose="020B0503020204020204" pitchFamily="34" charset="-122"/>
                <a:ea typeface="微软雅黑" panose="020B0503020204020204" pitchFamily="34" charset="-122"/>
              </a:rPr>
              <a:t>47%</a:t>
            </a:r>
            <a:r>
              <a:rPr lang="zh-CN" altLang="en-US" sz="2000" dirty="0" smtClean="0">
                <a:solidFill>
                  <a:schemeClr val="bg2"/>
                </a:solidFill>
                <a:latin typeface="微软雅黑" panose="020B0503020204020204" pitchFamily="34" charset="-122"/>
                <a:ea typeface="微软雅黑" panose="020B0503020204020204" pitchFamily="34" charset="-122"/>
              </a:rPr>
              <a:t>。其实呢，是不是调剂的都差不多，因为很少有人知道自己喜欢什么。</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zh-CN" altLang="en-US" sz="2000" dirty="0" smtClean="0">
                <a:solidFill>
                  <a:srgbClr val="FFC000"/>
                </a:solidFill>
                <a:latin typeface="微软雅黑" panose="020B0503020204020204" pitchFamily="34" charset="-122"/>
                <a:ea typeface="微软雅黑" panose="020B0503020204020204" pitchFamily="34" charset="-122"/>
              </a:rPr>
              <a:t>       学什么专业并不重要，我们在专业里得到了什么训练才是最重要的，但是我们在不同的专业得到的训练会有所不同。</a:t>
            </a:r>
            <a:endParaRPr lang="en-US" altLang="zh-CN" sz="2000" dirty="0" smtClean="0">
              <a:solidFill>
                <a:srgbClr val="FFC00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：问题不是你学什么专业好，问题是你有没有从专业中学到专长？</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7689801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164148"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2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择业</a:t>
            </a:r>
            <a:r>
              <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浅析：开启职业规划之门</a:t>
            </a:r>
          </a:p>
        </p:txBody>
      </p:sp>
      <p:sp>
        <p:nvSpPr>
          <p:cNvPr id="38" name="椭圆 37"/>
          <p:cNvSpPr/>
          <p:nvPr/>
        </p:nvSpPr>
        <p:spPr>
          <a:xfrm>
            <a:off x="679641" y="178996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4988" y="185803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434692" y="1944902"/>
            <a:ext cx="6292883"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毕业后应该</a:t>
            </a:r>
            <a:r>
              <a:rPr lang="zh-CN" altLang="en-US" sz="2400" b="1"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去什么样企业？</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任意多边形 17"/>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sp>
        <p:nvSpPr>
          <p:cNvPr id="49" name="文本框 48"/>
          <p:cNvSpPr txBox="1"/>
          <p:nvPr/>
        </p:nvSpPr>
        <p:spPr>
          <a:xfrm>
            <a:off x="1181631" y="2940322"/>
            <a:ext cx="9931470" cy="2554545"/>
          </a:xfrm>
          <a:prstGeom prst="rect">
            <a:avLst/>
          </a:prstGeom>
          <a:noFill/>
        </p:spPr>
        <p:txBody>
          <a:bodyPr wrap="square" rtlCol="0">
            <a:spAutoFit/>
          </a:bodyPr>
          <a:lstStyle/>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很多人喜欢毕业后去国有企业，因为国有企业是垄断企业，它获得资源容易，得到的福利也很好。</a:t>
            </a:r>
            <a:r>
              <a:rPr lang="zh-CN" altLang="en-US" sz="2000" dirty="0" smtClean="0">
                <a:solidFill>
                  <a:srgbClr val="FFC000"/>
                </a:solidFill>
                <a:latin typeface="微软雅黑" panose="020B0503020204020204" pitchFamily="34" charset="-122"/>
                <a:ea typeface="微软雅黑" panose="020B0503020204020204" pitchFamily="34" charset="-122"/>
              </a:rPr>
              <a:t>但是大部分国有企业都是一个机关化的体制，你需要了解不同的机制。</a:t>
            </a:r>
            <a:endParaRPr lang="en-US" altLang="zh-CN" sz="2000" dirty="0" smtClean="0">
              <a:solidFill>
                <a:srgbClr val="FFC000"/>
              </a:solidFill>
              <a:latin typeface="微软雅黑" panose="020B0503020204020204" pitchFamily="34" charset="-122"/>
              <a:ea typeface="微软雅黑" panose="020B0503020204020204" pitchFamily="34" charset="-122"/>
            </a:endParaRPr>
          </a:p>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也有人说：“我很愿意到外资企业”，“三资”企业规模化程度比较高，管理比较</a:t>
            </a:r>
            <a:r>
              <a:rPr lang="zh-CN" altLang="en-US" sz="2000" dirty="0">
                <a:solidFill>
                  <a:schemeClr val="bg2"/>
                </a:solidFill>
                <a:latin typeface="微软雅黑" panose="020B0503020204020204" pitchFamily="34" charset="-122"/>
                <a:ea typeface="微软雅黑" panose="020B0503020204020204" pitchFamily="34" charset="-122"/>
              </a:rPr>
              <a:t>严格</a:t>
            </a:r>
            <a:r>
              <a:rPr lang="zh-CN" altLang="en-US" sz="2000" dirty="0" smtClean="0">
                <a:solidFill>
                  <a:schemeClr val="bg2"/>
                </a:solidFill>
                <a:latin typeface="微软雅黑" panose="020B0503020204020204" pitchFamily="34" charset="-122"/>
                <a:ea typeface="微软雅黑" panose="020B0503020204020204" pitchFamily="34" charset="-122"/>
              </a:rPr>
              <a:t>，</a:t>
            </a:r>
            <a:r>
              <a:rPr lang="zh-CN" altLang="en-US" sz="2000" dirty="0" smtClean="0">
                <a:solidFill>
                  <a:srgbClr val="FFC000"/>
                </a:solidFill>
                <a:latin typeface="微软雅黑" panose="020B0503020204020204" pitchFamily="34" charset="-122"/>
                <a:ea typeface="微软雅黑" panose="020B0503020204020204" pitchFamily="34" charset="-122"/>
              </a:rPr>
              <a:t>但是“三资”企业会把一个人专门朝着一个岗位方向加以培养。</a:t>
            </a:r>
            <a:r>
              <a:rPr lang="zh-CN" altLang="en-US" sz="2000" dirty="0" smtClean="0">
                <a:solidFill>
                  <a:schemeClr val="bg2"/>
                </a:solidFill>
                <a:latin typeface="微软雅黑" panose="020B0503020204020204" pitchFamily="34" charset="-122"/>
                <a:ea typeface="微软雅黑" panose="020B0503020204020204" pitchFamily="34" charset="-122"/>
              </a:rPr>
              <a:t>正常情况下，五年之后你只会干一件小事，其他事都不会干了。</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zh-CN" altLang="en-US" sz="2000" dirty="0" smtClean="0">
                <a:solidFill>
                  <a:srgbClr val="FFC000"/>
                </a:solidFill>
                <a:latin typeface="微软雅黑" panose="020B0503020204020204" pitchFamily="34" charset="-122"/>
                <a:ea typeface="微软雅黑" panose="020B0503020204020204" pitchFamily="34" charset="-122"/>
              </a:rPr>
              <a:t>       </a:t>
            </a:r>
            <a:r>
              <a:rPr lang="zh-CN" altLang="en-US" sz="2000" dirty="0" smtClean="0">
                <a:solidFill>
                  <a:schemeClr val="bg2"/>
                </a:solidFill>
                <a:latin typeface="微软雅黑" panose="020B0503020204020204" pitchFamily="34" charset="-122"/>
                <a:ea typeface="微软雅黑" panose="020B0503020204020204" pitchFamily="34" charset="-122"/>
              </a:rPr>
              <a:t>在不同的公司里面，它的性质、规模是不一样的。那些规模小一点儿的公司也有效的好处。</a:t>
            </a:r>
            <a:r>
              <a:rPr lang="zh-CN" altLang="en-US" sz="2000" dirty="0" smtClean="0">
                <a:solidFill>
                  <a:srgbClr val="FFC000"/>
                </a:solidFill>
                <a:latin typeface="微软雅黑" panose="020B0503020204020204" pitchFamily="34" charset="-122"/>
                <a:ea typeface="微软雅黑" panose="020B0503020204020204" pitchFamily="34" charset="-122"/>
              </a:rPr>
              <a:t>我觉得，至少从实习开始，你要从小单位里开始训练。</a:t>
            </a:r>
            <a:endParaRPr lang="en-US" altLang="zh-CN" sz="2000" dirty="0" smtClean="0">
              <a:solidFill>
                <a:srgbClr val="FFC00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：一个优秀的人应该能适应不同的企业文化，而不是在抱怨怀才不遇。</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90573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312102"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3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创业迷思：不挣钱也要干到底</a:t>
            </a:r>
            <a:endPar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38" name="椭圆 37"/>
          <p:cNvSpPr/>
          <p:nvPr/>
        </p:nvSpPr>
        <p:spPr>
          <a:xfrm>
            <a:off x="679641" y="178996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4988" y="185803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434692" y="1944902"/>
            <a:ext cx="6292883"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创业者应该具备哪些基本素质？</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任意多边形 17"/>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sp>
        <p:nvSpPr>
          <p:cNvPr id="49" name="文本框 48"/>
          <p:cNvSpPr txBox="1"/>
          <p:nvPr/>
        </p:nvSpPr>
        <p:spPr>
          <a:xfrm>
            <a:off x="1181631" y="3053056"/>
            <a:ext cx="9931470" cy="2400657"/>
          </a:xfrm>
          <a:prstGeom prst="rect">
            <a:avLst/>
          </a:prstGeom>
          <a:noFill/>
        </p:spPr>
        <p:txBody>
          <a:bodyPr wrap="square" rtlCol="0">
            <a:spAutoFit/>
          </a:bodyPr>
          <a:lstStyle/>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讲到创业素质，有三个基本的东西。</a:t>
            </a:r>
            <a:endParaRPr lang="en-US" altLang="zh-CN" sz="2000" dirty="0" smtClean="0">
              <a:solidFill>
                <a:srgbClr val="FFC000"/>
              </a:solidFill>
              <a:latin typeface="微软雅黑" panose="020B0503020204020204" pitchFamily="34" charset="-122"/>
              <a:ea typeface="微软雅黑" panose="020B0503020204020204" pitchFamily="34" charset="-122"/>
            </a:endParaRPr>
          </a:p>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rgbClr val="FFC000"/>
                </a:solidFill>
                <a:latin typeface="微软雅黑" panose="020B0503020204020204" pitchFamily="34" charset="-122"/>
                <a:ea typeface="微软雅黑" panose="020B0503020204020204" pitchFamily="34" charset="-122"/>
              </a:rPr>
              <a:t>第一个是身体。</a:t>
            </a:r>
            <a:r>
              <a:rPr lang="zh-CN" altLang="en-US" sz="2000" dirty="0" smtClean="0">
                <a:solidFill>
                  <a:schemeClr val="bg2"/>
                </a:solidFill>
                <a:latin typeface="微软雅黑" panose="020B0503020204020204" pitchFamily="34" charset="-122"/>
                <a:ea typeface="微软雅黑" panose="020B0503020204020204" pitchFamily="34" charset="-122"/>
              </a:rPr>
              <a:t>创业需要负担的工作量和付出的精力、劳动是常人难以想象的。</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zh-CN" altLang="en-US" sz="2000" dirty="0" smtClean="0">
                <a:solidFill>
                  <a:srgbClr val="FFC000"/>
                </a:solidFill>
                <a:latin typeface="微软雅黑" panose="020B0503020204020204" pitchFamily="34" charset="-122"/>
                <a:ea typeface="微软雅黑" panose="020B0503020204020204" pitchFamily="34" charset="-122"/>
              </a:rPr>
              <a:t>       第二个是领导能力。</a:t>
            </a:r>
            <a:r>
              <a:rPr lang="zh-CN" altLang="en-US" sz="2000" dirty="0" smtClean="0">
                <a:solidFill>
                  <a:schemeClr val="bg2"/>
                </a:solidFill>
                <a:latin typeface="微软雅黑" panose="020B0503020204020204" pitchFamily="34" charset="-122"/>
                <a:ea typeface="微软雅黑" panose="020B0503020204020204" pitchFamily="34" charset="-122"/>
              </a:rPr>
              <a:t>创业者经常参与重大事件的决策对方案作最终决定并承担相应的责任，作出决策是很难的事，也是一个成功的创业者一直在做的最重要的事。</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rgbClr val="FFC000"/>
                </a:solidFill>
                <a:latin typeface="微软雅黑" panose="020B0503020204020204" pitchFamily="34" charset="-122"/>
                <a:ea typeface="微软雅黑" panose="020B0503020204020204" pitchFamily="34" charset="-122"/>
              </a:rPr>
              <a:t>第三个是扩大自己的视野。</a:t>
            </a:r>
            <a:r>
              <a:rPr lang="zh-CN" altLang="en-US" sz="2000" dirty="0" smtClean="0">
                <a:solidFill>
                  <a:schemeClr val="bg2"/>
                </a:solidFill>
                <a:latin typeface="微软雅黑" panose="020B0503020204020204" pitchFamily="34" charset="-122"/>
                <a:ea typeface="微软雅黑" panose="020B0503020204020204" pitchFamily="34" charset="-122"/>
              </a:rPr>
              <a:t>网上的很多东西只能增加你的广度，不能增加你的深度。只有当助理，才能真真切切感受到创业者每天是怎么跟客户谈的、怎么开会的。</a:t>
            </a:r>
            <a:endParaRPr lang="en-US" altLang="zh-CN" sz="2000" dirty="0" smtClean="0">
              <a:solidFill>
                <a:schemeClr val="bg2"/>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：如果你在大学毕业前没有为你的人生重要选择独立做决定，请别创业。</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917588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312102"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3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创业迷思：不挣钱也要干到底</a:t>
            </a:r>
            <a:endPar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38" name="椭圆 37"/>
          <p:cNvSpPr/>
          <p:nvPr/>
        </p:nvSpPr>
        <p:spPr>
          <a:xfrm>
            <a:off x="679641" y="178996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4988" y="185803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434692" y="1944902"/>
            <a:ext cx="6292883"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如何提高大学生创业企业的存活率？</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任意多边形 17"/>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sp>
        <p:nvSpPr>
          <p:cNvPr id="49" name="文本框 48"/>
          <p:cNvSpPr txBox="1"/>
          <p:nvPr/>
        </p:nvSpPr>
        <p:spPr>
          <a:xfrm>
            <a:off x="1181631" y="3053056"/>
            <a:ext cx="9931470" cy="2400657"/>
          </a:xfrm>
          <a:prstGeom prst="rect">
            <a:avLst/>
          </a:prstGeom>
          <a:noFill/>
        </p:spPr>
        <p:txBody>
          <a:bodyPr wrap="square" rtlCol="0">
            <a:spAutoFit/>
          </a:bodyPr>
          <a:lstStyle/>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如何提高大学生创业成功率涉及怎么去把握机会的问题。</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rgbClr val="FFC000"/>
                </a:solidFill>
                <a:latin typeface="微软雅黑" panose="020B0503020204020204" pitchFamily="34" charset="-122"/>
                <a:ea typeface="微软雅黑" panose="020B0503020204020204" pitchFamily="34" charset="-122"/>
              </a:rPr>
              <a:t>理工科学生创业的优势是有技术、有产品</a:t>
            </a:r>
            <a:r>
              <a:rPr lang="zh-CN" altLang="en-US" sz="2000" dirty="0" smtClean="0">
                <a:solidFill>
                  <a:schemeClr val="bg2"/>
                </a:solidFill>
                <a:latin typeface="微软雅黑" panose="020B0503020204020204" pitchFamily="34" charset="-122"/>
                <a:ea typeface="微软雅黑" panose="020B0503020204020204" pitchFamily="34" charset="-122"/>
              </a:rPr>
              <a:t>，劣势是不能理解人，不能把人转化为生产力。</a:t>
            </a:r>
            <a:r>
              <a:rPr lang="zh-CN" altLang="en-US" sz="2000" dirty="0" smtClean="0">
                <a:solidFill>
                  <a:srgbClr val="FFC000"/>
                </a:solidFill>
                <a:latin typeface="微软雅黑" panose="020B0503020204020204" pitchFamily="34" charset="-122"/>
                <a:ea typeface="微软雅黑" panose="020B0503020204020204" pitchFamily="34" charset="-122"/>
              </a:rPr>
              <a:t>文科学生在服务业领域有机会实现突破。</a:t>
            </a:r>
            <a:endParaRPr lang="en-US" altLang="zh-CN" sz="2000" dirty="0" smtClean="0">
              <a:solidFill>
                <a:srgbClr val="FFC000"/>
              </a:solidFill>
              <a:latin typeface="微软雅黑" panose="020B0503020204020204" pitchFamily="34" charset="-122"/>
              <a:ea typeface="微软雅黑" panose="020B0503020204020204" pitchFamily="34" charset="-122"/>
            </a:endParaRPr>
          </a:p>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现在人类职业发展的方向是越来越单功能化，只要掌握一门技术，导致某些服务的供应者偏少，这样就可以产生更多的附加值。</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zh-CN" altLang="en-US" sz="2000" dirty="0" smtClean="0">
                <a:solidFill>
                  <a:srgbClr val="FFC000"/>
                </a:solidFill>
                <a:latin typeface="微软雅黑" panose="020B0503020204020204" pitchFamily="34" charset="-122"/>
                <a:ea typeface="微软雅黑" panose="020B0503020204020204" pitchFamily="34" charset="-122"/>
              </a:rPr>
              <a:t>       机会在每个地方都很多，重点是你有没有形成焦点。</a:t>
            </a:r>
            <a:endParaRPr lang="en-US" altLang="zh-CN" sz="2000" dirty="0" smtClean="0">
              <a:solidFill>
                <a:schemeClr val="bg2"/>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：要知道创业存活率本来就很低，要有做不成老板马上去打工的觉悟。</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9001172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矩形 2"/>
          <p:cNvSpPr/>
          <p:nvPr/>
        </p:nvSpPr>
        <p:spPr>
          <a:xfrm>
            <a:off x="0" y="916481"/>
            <a:ext cx="12192000" cy="5959447"/>
          </a:xfrm>
          <a:prstGeom prst="rect">
            <a:avLst/>
          </a:prstGeom>
          <a:solidFill>
            <a:schemeClr val="bg2">
              <a:lumMod val="2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725782" y="0"/>
            <a:ext cx="713012" cy="993148"/>
          </a:xfrm>
          <a:prstGeom prst="rect">
            <a:avLst/>
          </a:prstGeom>
          <a:solidFill>
            <a:srgbClr val="5FF3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94251" y="323673"/>
            <a:ext cx="5312102" cy="461665"/>
          </a:xfrm>
          <a:prstGeom prst="rect">
            <a:avLst/>
          </a:prstGeom>
          <a:noFill/>
        </p:spPr>
        <p:txBody>
          <a:bodyPr wrap="square" rtlCol="0">
            <a:spAutoFit/>
          </a:bodyPr>
          <a:lstStyle/>
          <a:p>
            <a:r>
              <a:rPr lang="en-US" altLang="zh-CN" sz="2400" b="1" dirty="0" smtClean="0">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 4 |   </a:t>
            </a:r>
            <a:r>
              <a:rPr lang="zh-CN" altLang="en-US" sz="2400" b="1" dirty="0" smtClean="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阅读</a:t>
            </a:r>
            <a:r>
              <a:rPr lang="zh-CN" altLang="en-US" sz="24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世界：活到老、学到老</a:t>
            </a:r>
          </a:p>
        </p:txBody>
      </p:sp>
      <p:sp>
        <p:nvSpPr>
          <p:cNvPr id="38" name="椭圆 37"/>
          <p:cNvSpPr/>
          <p:nvPr/>
        </p:nvSpPr>
        <p:spPr>
          <a:xfrm>
            <a:off x="679641" y="1789964"/>
            <a:ext cx="335209" cy="335209"/>
          </a:xfrm>
          <a:prstGeom prst="ellipse">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4988" y="1858035"/>
            <a:ext cx="603868" cy="603868"/>
          </a:xfrm>
          <a:prstGeom prst="ellipse">
            <a:avLst/>
          </a:prstGeom>
          <a:solidFill>
            <a:srgbClr val="5FF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2">
                    <a:lumMod val="10000"/>
                  </a:schemeClr>
                </a:solidFill>
                <a:latin typeface="Britannic Bold" panose="020B0903060703020204" pitchFamily="34" charset="0"/>
                <a:ea typeface="微软雅黑" panose="020B0503020204020204" pitchFamily="34" charset="-122"/>
              </a:rPr>
              <a:t>Q</a:t>
            </a:r>
            <a:endParaRPr lang="zh-CN" altLang="en-US" sz="2400" dirty="0">
              <a:solidFill>
                <a:schemeClr val="bg2">
                  <a:lumMod val="10000"/>
                </a:schemeClr>
              </a:solidFill>
              <a:latin typeface="Britannic Bold" panose="020B0903060703020204" pitchFamily="34" charset="0"/>
              <a:ea typeface="微软雅黑" panose="020B0503020204020204" pitchFamily="34" charset="-122"/>
            </a:endParaRPr>
          </a:p>
        </p:txBody>
      </p:sp>
      <p:sp>
        <p:nvSpPr>
          <p:cNvPr id="41" name="文本框 40"/>
          <p:cNvSpPr txBox="1"/>
          <p:nvPr/>
        </p:nvSpPr>
        <p:spPr>
          <a:xfrm>
            <a:off x="1434692" y="1944902"/>
            <a:ext cx="6292883" cy="461665"/>
          </a:xfrm>
          <a:prstGeom prst="rect">
            <a:avLst/>
          </a:prstGeom>
          <a:noFill/>
        </p:spPr>
        <p:txBody>
          <a:bodyPr wrap="square" rtlCol="0">
            <a:spAutoFit/>
          </a:bodyPr>
          <a:lstStyle/>
          <a:p>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开阔眼界，认识世界的方式有哪些？</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任意多边形 17"/>
          <p:cNvSpPr/>
          <p:nvPr/>
        </p:nvSpPr>
        <p:spPr>
          <a:xfrm>
            <a:off x="764012" y="2634805"/>
            <a:ext cx="10663977" cy="2923311"/>
          </a:xfrm>
          <a:custGeom>
            <a:avLst/>
            <a:gdLst>
              <a:gd name="connsiteX0" fmla="*/ 862120 w 10535338"/>
              <a:gd name="connsiteY0" fmla="*/ 0 h 3281897"/>
              <a:gd name="connsiteX1" fmla="*/ 1005229 w 10535338"/>
              <a:gd name="connsiteY1" fmla="*/ 246740 h 3281897"/>
              <a:gd name="connsiteX2" fmla="*/ 10208785 w 10535338"/>
              <a:gd name="connsiteY2" fmla="*/ 246740 h 3281897"/>
              <a:gd name="connsiteX3" fmla="*/ 10535338 w 10535338"/>
              <a:gd name="connsiteY3" fmla="*/ 573293 h 3281897"/>
              <a:gd name="connsiteX4" fmla="*/ 10535338 w 10535338"/>
              <a:gd name="connsiteY4" fmla="*/ 2955344 h 3281897"/>
              <a:gd name="connsiteX5" fmla="*/ 10208785 w 10535338"/>
              <a:gd name="connsiteY5" fmla="*/ 3281897 h 3281897"/>
              <a:gd name="connsiteX6" fmla="*/ 326553 w 10535338"/>
              <a:gd name="connsiteY6" fmla="*/ 3281897 h 3281897"/>
              <a:gd name="connsiteX7" fmla="*/ 0 w 10535338"/>
              <a:gd name="connsiteY7" fmla="*/ 2955344 h 3281897"/>
              <a:gd name="connsiteX8" fmla="*/ 0 w 10535338"/>
              <a:gd name="connsiteY8" fmla="*/ 573293 h 3281897"/>
              <a:gd name="connsiteX9" fmla="*/ 326553 w 10535338"/>
              <a:gd name="connsiteY9" fmla="*/ 246740 h 3281897"/>
              <a:gd name="connsiteX10" fmla="*/ 719011 w 10535338"/>
              <a:gd name="connsiteY10" fmla="*/ 246740 h 328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535338" h="3281897">
                <a:moveTo>
                  <a:pt x="862120" y="0"/>
                </a:moveTo>
                <a:lnTo>
                  <a:pt x="1005229" y="246740"/>
                </a:lnTo>
                <a:lnTo>
                  <a:pt x="10208785" y="246740"/>
                </a:lnTo>
                <a:cubicBezTo>
                  <a:pt x="10389135" y="246740"/>
                  <a:pt x="10535338" y="392943"/>
                  <a:pt x="10535338" y="573293"/>
                </a:cubicBezTo>
                <a:lnTo>
                  <a:pt x="10535338" y="2955344"/>
                </a:lnTo>
                <a:cubicBezTo>
                  <a:pt x="10535338" y="3135694"/>
                  <a:pt x="10389135" y="3281897"/>
                  <a:pt x="10208785" y="3281897"/>
                </a:cubicBezTo>
                <a:lnTo>
                  <a:pt x="326553" y="3281897"/>
                </a:lnTo>
                <a:cubicBezTo>
                  <a:pt x="146203" y="3281897"/>
                  <a:pt x="0" y="3135694"/>
                  <a:pt x="0" y="2955344"/>
                </a:cubicBezTo>
                <a:lnTo>
                  <a:pt x="0" y="573293"/>
                </a:lnTo>
                <a:cubicBezTo>
                  <a:pt x="0" y="392943"/>
                  <a:pt x="146203" y="246740"/>
                  <a:pt x="326553" y="246740"/>
                </a:cubicBezTo>
                <a:lnTo>
                  <a:pt x="719011" y="246740"/>
                </a:lnTo>
                <a:close/>
              </a:path>
            </a:pathLst>
          </a:custGeom>
          <a:solidFill>
            <a:schemeClr val="tx1">
              <a:lumMod val="95000"/>
              <a:lumOff val="5000"/>
              <a:alpha val="44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alpha val="0"/>
                </a:schemeClr>
              </a:solidFill>
            </a:endParaRPr>
          </a:p>
        </p:txBody>
      </p:sp>
      <p:sp>
        <p:nvSpPr>
          <p:cNvPr id="49" name="文本框 48"/>
          <p:cNvSpPr txBox="1"/>
          <p:nvPr/>
        </p:nvSpPr>
        <p:spPr>
          <a:xfrm>
            <a:off x="1181631" y="3466414"/>
            <a:ext cx="9931470" cy="1323439"/>
          </a:xfrm>
          <a:prstGeom prst="rect">
            <a:avLst/>
          </a:prstGeom>
          <a:noFill/>
        </p:spPr>
        <p:txBody>
          <a:bodyPr wrap="square" rtlCol="0">
            <a:spAutoFit/>
          </a:bodyPr>
          <a:lstStyle/>
          <a:p>
            <a:pPr>
              <a:spcBef>
                <a:spcPts val="1200"/>
              </a:spcBef>
            </a:pPr>
            <a:r>
              <a:rPr lang="zh-CN" altLang="en-US"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rgbClr val="FFC000"/>
                </a:solidFill>
                <a:latin typeface="微软雅黑" panose="020B0503020204020204" pitchFamily="34" charset="-122"/>
                <a:ea typeface="微软雅黑" panose="020B0503020204020204" pitchFamily="34" charset="-122"/>
              </a:rPr>
              <a:t>读路</a:t>
            </a:r>
            <a:r>
              <a:rPr lang="zh-CN" altLang="en-US" sz="2000" dirty="0" smtClean="0">
                <a:solidFill>
                  <a:schemeClr val="bg2"/>
                </a:solidFill>
                <a:latin typeface="微软雅黑" panose="020B0503020204020204" pitchFamily="34" charset="-122"/>
                <a:ea typeface="微软雅黑" panose="020B0503020204020204" pitchFamily="34" charset="-122"/>
              </a:rPr>
              <a:t>：通过旅行，切身感受不同文化；</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a:t>
            </a:r>
            <a:r>
              <a:rPr lang="zh-CN" altLang="en-US" sz="2000" dirty="0" smtClean="0">
                <a:solidFill>
                  <a:srgbClr val="FFC000"/>
                </a:solidFill>
                <a:latin typeface="微软雅黑" panose="020B0503020204020204" pitchFamily="34" charset="-122"/>
                <a:ea typeface="微软雅黑" panose="020B0503020204020204" pitchFamily="34" charset="-122"/>
              </a:rPr>
              <a:t>读书</a:t>
            </a:r>
            <a:r>
              <a:rPr lang="zh-CN" altLang="en-US" sz="2000" dirty="0" smtClean="0">
                <a:solidFill>
                  <a:schemeClr val="bg2"/>
                </a:solidFill>
                <a:latin typeface="微软雅黑" panose="020B0503020204020204" pitchFamily="34" charset="-122"/>
                <a:ea typeface="微软雅黑" panose="020B0503020204020204" pitchFamily="34" charset="-122"/>
              </a:rPr>
              <a:t>：通过读书，改变看问题的单一角度；</a:t>
            </a:r>
            <a:endParaRPr lang="en-US" altLang="zh-CN" sz="2000" dirty="0" smtClean="0">
              <a:solidFill>
                <a:schemeClr val="bg2"/>
              </a:solidFill>
              <a:latin typeface="微软雅黑" panose="020B0503020204020204" pitchFamily="34" charset="-122"/>
              <a:ea typeface="微软雅黑" panose="020B0503020204020204" pitchFamily="34" charset="-122"/>
            </a:endParaRPr>
          </a:p>
          <a:p>
            <a:pPr>
              <a:spcBef>
                <a:spcPts val="1200"/>
              </a:spcBef>
            </a:pPr>
            <a:r>
              <a:rPr lang="en-US" altLang="zh-CN" sz="2000" dirty="0">
                <a:solidFill>
                  <a:schemeClr val="bg2"/>
                </a:solidFill>
                <a:latin typeface="微软雅黑" panose="020B0503020204020204" pitchFamily="34" charset="-122"/>
                <a:ea typeface="微软雅黑" panose="020B0503020204020204" pitchFamily="34" charset="-122"/>
              </a:rPr>
              <a:t> </a:t>
            </a:r>
            <a:r>
              <a:rPr lang="en-US" altLang="zh-CN" sz="2000" dirty="0" smtClean="0">
                <a:solidFill>
                  <a:schemeClr val="bg2"/>
                </a:solidFill>
                <a:latin typeface="微软雅黑" panose="020B0503020204020204" pitchFamily="34" charset="-122"/>
                <a:ea typeface="微软雅黑" panose="020B0503020204020204" pitchFamily="34" charset="-122"/>
              </a:rPr>
              <a:t>      </a:t>
            </a:r>
            <a:r>
              <a:rPr lang="zh-CN" altLang="en-US" sz="2000" dirty="0">
                <a:solidFill>
                  <a:srgbClr val="FFC000"/>
                </a:solidFill>
                <a:latin typeface="微软雅黑" panose="020B0503020204020204" pitchFamily="34" charset="-122"/>
                <a:ea typeface="微软雅黑" panose="020B0503020204020204" pitchFamily="34" charset="-122"/>
              </a:rPr>
              <a:t>读</a:t>
            </a:r>
            <a:r>
              <a:rPr lang="zh-CN" altLang="en-US" sz="2000" dirty="0" smtClean="0">
                <a:solidFill>
                  <a:srgbClr val="FFC000"/>
                </a:solidFill>
                <a:latin typeface="微软雅黑" panose="020B0503020204020204" pitchFamily="34" charset="-122"/>
                <a:ea typeface="微软雅黑" panose="020B0503020204020204" pitchFamily="34" charset="-122"/>
              </a:rPr>
              <a:t>人</a:t>
            </a:r>
            <a:r>
              <a:rPr lang="zh-CN" altLang="en-US" sz="2000" dirty="0" smtClean="0">
                <a:solidFill>
                  <a:schemeClr val="bg2"/>
                </a:solidFill>
                <a:latin typeface="微软雅黑" panose="020B0503020204020204" pitchFamily="34" charset="-122"/>
                <a:ea typeface="微软雅黑" panose="020B0503020204020204" pitchFamily="34" charset="-122"/>
              </a:rPr>
              <a:t>：认识一个人，阅读他的世界。</a:t>
            </a:r>
            <a:endParaRPr lang="en-US" altLang="zh-CN" sz="2000" dirty="0" smtClean="0">
              <a:solidFill>
                <a:srgbClr val="FFC00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434694" y="888206"/>
            <a:ext cx="10728000" cy="13056"/>
            <a:chOff x="5092700" y="3061594"/>
            <a:chExt cx="5778500" cy="13056"/>
          </a:xfrm>
        </p:grpSpPr>
        <p:cxnSp>
          <p:nvCxnSpPr>
            <p:cNvPr id="24" name="直接连接符 23"/>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0" y="888206"/>
            <a:ext cx="684000" cy="13056"/>
            <a:chOff x="5092700" y="3061594"/>
            <a:chExt cx="5778500" cy="13056"/>
          </a:xfrm>
        </p:grpSpPr>
        <p:cxnSp>
          <p:nvCxnSpPr>
            <p:cNvPr id="55" name="直接连接符 54"/>
            <p:cNvCxnSpPr/>
            <p:nvPr/>
          </p:nvCxnSpPr>
          <p:spPr>
            <a:xfrm>
              <a:off x="5092700" y="3074650"/>
              <a:ext cx="5778500" cy="0"/>
            </a:xfrm>
            <a:prstGeom prst="line">
              <a:avLst/>
            </a:prstGeom>
            <a:ln w="12700">
              <a:solidFill>
                <a:schemeClr val="bg2">
                  <a:lumMod val="50000"/>
                  <a:alpha val="99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092700" y="3061594"/>
              <a:ext cx="5778500" cy="0"/>
            </a:xfrm>
            <a:prstGeom prst="line">
              <a:avLst/>
            </a:prstGeom>
            <a:ln w="12700">
              <a:solidFill>
                <a:schemeClr val="bg2">
                  <a:lumMod val="10000"/>
                  <a:alpha val="99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48"/>
          <p:cNvSpPr txBox="1"/>
          <p:nvPr/>
        </p:nvSpPr>
        <p:spPr>
          <a:xfrm>
            <a:off x="764012" y="5715936"/>
            <a:ext cx="10663976" cy="461665"/>
          </a:xfrm>
          <a:prstGeom prst="rect">
            <a:avLst/>
          </a:prstGeom>
          <a:noFill/>
        </p:spPr>
        <p:txBody>
          <a:bodyPr wrap="square" rtlCol="0">
            <a:spAutoFit/>
          </a:bodyPr>
          <a:lstStyle/>
          <a:p>
            <a:pPr algn="ct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微</a:t>
            </a:r>
            <a:r>
              <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感悟</a:t>
            </a:r>
            <a:r>
              <a:rPr lang="zh-CN" altLang="en-US" sz="2400" b="1" dirty="0" smtClean="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：没有什么严肃的建议是鼓励你天天刷微博，那样容易变得肤浅。</a:t>
            </a:r>
            <a:endParaRPr lang="zh-CN" altLang="en-US" sz="2400" b="1" dirty="0">
              <a:solidFill>
                <a:srgbClr val="5FF3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7732971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1735</TotalTime>
  <Words>2199</Words>
  <Application>Microsoft Office PowerPoint</Application>
  <PresentationFormat>自定义</PresentationFormat>
  <Paragraphs>94</Paragraphs>
  <Slides>15</Slides>
  <Notes>0</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刘健亮</dc:creator>
  <cp:lastModifiedBy>Administrator</cp:lastModifiedBy>
  <cp:revision>107</cp:revision>
  <dcterms:created xsi:type="dcterms:W3CDTF">2013-02-07T02:35:54Z</dcterms:created>
  <dcterms:modified xsi:type="dcterms:W3CDTF">2015-06-02T06:34:57Z</dcterms:modified>
</cp:coreProperties>
</file>